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8229600" cx="14630400"/>
  <p:notesSz cx="8229600" cy="14630400"/>
  <p:embeddedFontLst>
    <p:embeddedFont>
      <p:font typeface="Arimo"/>
      <p:regular r:id="rId20"/>
      <p:bold r:id="rId21"/>
      <p:italic r:id="rId22"/>
      <p:boldItalic r:id="rId23"/>
    </p:embeddedFont>
    <p:embeddedFont>
      <p:font typeface="Outfit"/>
      <p:regular r:id="rId24"/>
      <p:bold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Arimo-regular.fntdata"/><Relationship Id="rId22" Type="http://schemas.openxmlformats.org/officeDocument/2006/relationships/font" Target="fonts/Arimo-italic.fntdata"/><Relationship Id="rId21" Type="http://schemas.openxmlformats.org/officeDocument/2006/relationships/font" Target="fonts/Arimo-bold.fntdata"/><Relationship Id="rId24" Type="http://schemas.openxmlformats.org/officeDocument/2006/relationships/font" Target="fonts/Outfit-regular.fntdata"/><Relationship Id="rId23" Type="http://schemas.openxmlformats.org/officeDocument/2006/relationships/font" Target="fonts/Arimo-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schemas.openxmlformats.org/officeDocument/2006/relationships/font" Target="fonts/Outfit-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 name="Google Shape;7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 name="Google Shape;78;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Google Shape;241;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 name="Google Shape;263;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 name="Google Shape;13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Google Shape;14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 name="Google Shape;159;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bg>
      <p:bgPr>
        <a:solidFill>
          <a:srgbClr val="000000"/>
        </a:solidFill>
      </p:bgPr>
    </p:bg>
    <p:spTree>
      <p:nvGrpSpPr>
        <p:cNvPr id="10" name="Shape 10"/>
        <p:cNvGrpSpPr/>
        <p:nvPr/>
      </p:nvGrpSpPr>
      <p:grpSpPr>
        <a:xfrm>
          <a:off x="0" y="0"/>
          <a:ext cx="0" cy="0"/>
          <a:chOff x="0" y="0"/>
          <a:chExt cx="0" cy="0"/>
        </a:xfrm>
      </p:grpSpPr>
      <p:pic>
        <p:nvPicPr>
          <p:cNvPr descr="preencoded.png" id="11" name="Google Shape;11;p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2" name="Google Shape;12;p2"/>
          <p:cNvSpPr/>
          <p:nvPr/>
        </p:nvSpPr>
        <p:spPr>
          <a:xfrm>
            <a:off x="0" y="0"/>
            <a:ext cx="14630400" cy="8229600"/>
          </a:xfrm>
          <a:prstGeom prst="rect">
            <a:avLst/>
          </a:prstGeom>
          <a:solidFill>
            <a:srgbClr val="FAFAF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2">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bg>
      <p:bgPr>
        <a:solidFill>
          <a:srgbClr val="000000"/>
        </a:solidFill>
      </p:bgPr>
    </p:bg>
    <p:spTree>
      <p:nvGrpSpPr>
        <p:cNvPr id="46" name="Shape 46"/>
        <p:cNvGrpSpPr/>
        <p:nvPr/>
      </p:nvGrpSpPr>
      <p:grpSpPr>
        <a:xfrm>
          <a:off x="0" y="0"/>
          <a:ext cx="0" cy="0"/>
          <a:chOff x="0" y="0"/>
          <a:chExt cx="0" cy="0"/>
        </a:xfrm>
      </p:grpSpPr>
      <p:pic>
        <p:nvPicPr>
          <p:cNvPr descr="preencoded.png" id="47" name="Google Shape;47;p11"/>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8" name="Google Shape;48;p11"/>
          <p:cNvSpPr/>
          <p:nvPr/>
        </p:nvSpPr>
        <p:spPr>
          <a:xfrm>
            <a:off x="0" y="0"/>
            <a:ext cx="14630400" cy="8229600"/>
          </a:xfrm>
          <a:prstGeom prst="rect">
            <a:avLst/>
          </a:prstGeom>
          <a:solidFill>
            <a:srgbClr val="FAFAF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9" name="Google Shape;49;p11">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1 master">
  <p:cSld name="Slide 11 master">
    <p:bg>
      <p:bgPr>
        <a:solidFill>
          <a:srgbClr val="000000"/>
        </a:solidFill>
      </p:bgPr>
    </p:bg>
    <p:spTree>
      <p:nvGrpSpPr>
        <p:cNvPr id="50" name="Shape 50"/>
        <p:cNvGrpSpPr/>
        <p:nvPr/>
      </p:nvGrpSpPr>
      <p:grpSpPr>
        <a:xfrm>
          <a:off x="0" y="0"/>
          <a:ext cx="0" cy="0"/>
          <a:chOff x="0" y="0"/>
          <a:chExt cx="0" cy="0"/>
        </a:xfrm>
      </p:grpSpPr>
      <p:pic>
        <p:nvPicPr>
          <p:cNvPr descr="preencoded.png" id="51" name="Google Shape;51;p1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52" name="Google Shape;52;p12"/>
          <p:cNvSpPr/>
          <p:nvPr/>
        </p:nvSpPr>
        <p:spPr>
          <a:xfrm>
            <a:off x="0" y="0"/>
            <a:ext cx="14630400" cy="8229600"/>
          </a:xfrm>
          <a:prstGeom prst="rect">
            <a:avLst/>
          </a:prstGeom>
          <a:solidFill>
            <a:srgbClr val="FAFAF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3" name="Google Shape;53;p12">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2 master">
  <p:cSld name="Slide 12 master">
    <p:bg>
      <p:bgPr>
        <a:solidFill>
          <a:srgbClr val="000000"/>
        </a:solidFill>
      </p:bgPr>
    </p:bg>
    <p:spTree>
      <p:nvGrpSpPr>
        <p:cNvPr id="54" name="Shape 54"/>
        <p:cNvGrpSpPr/>
        <p:nvPr/>
      </p:nvGrpSpPr>
      <p:grpSpPr>
        <a:xfrm>
          <a:off x="0" y="0"/>
          <a:ext cx="0" cy="0"/>
          <a:chOff x="0" y="0"/>
          <a:chExt cx="0" cy="0"/>
        </a:xfrm>
      </p:grpSpPr>
      <p:pic>
        <p:nvPicPr>
          <p:cNvPr descr="preencoded.png" id="55" name="Google Shape;55;p1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56" name="Google Shape;56;p13"/>
          <p:cNvSpPr/>
          <p:nvPr/>
        </p:nvSpPr>
        <p:spPr>
          <a:xfrm>
            <a:off x="0" y="0"/>
            <a:ext cx="14630400" cy="8229600"/>
          </a:xfrm>
          <a:prstGeom prst="rect">
            <a:avLst/>
          </a:prstGeom>
          <a:solidFill>
            <a:srgbClr val="FAFAF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7" name="Google Shape;57;p13">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3 master">
  <p:cSld name="Slide 13 master">
    <p:bg>
      <p:bgPr>
        <a:solidFill>
          <a:srgbClr val="000000"/>
        </a:solidFill>
      </p:bgPr>
    </p:bg>
    <p:spTree>
      <p:nvGrpSpPr>
        <p:cNvPr id="58" name="Shape 58"/>
        <p:cNvGrpSpPr/>
        <p:nvPr/>
      </p:nvGrpSpPr>
      <p:grpSpPr>
        <a:xfrm>
          <a:off x="0" y="0"/>
          <a:ext cx="0" cy="0"/>
          <a:chOff x="0" y="0"/>
          <a:chExt cx="0" cy="0"/>
        </a:xfrm>
      </p:grpSpPr>
      <p:pic>
        <p:nvPicPr>
          <p:cNvPr descr="preencoded.png" id="59" name="Google Shape;59;p1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60" name="Google Shape;60;p14"/>
          <p:cNvSpPr/>
          <p:nvPr/>
        </p:nvSpPr>
        <p:spPr>
          <a:xfrm>
            <a:off x="0" y="0"/>
            <a:ext cx="14630400" cy="8229600"/>
          </a:xfrm>
          <a:prstGeom prst="rect">
            <a:avLst/>
          </a:prstGeom>
          <a:solidFill>
            <a:srgbClr val="FAFAF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1" name="Google Shape;61;p14">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4 master">
  <p:cSld name="Slide 14 master">
    <p:bg>
      <p:bgPr>
        <a:solidFill>
          <a:srgbClr val="000000"/>
        </a:solidFill>
      </p:bgPr>
    </p:bg>
    <p:spTree>
      <p:nvGrpSpPr>
        <p:cNvPr id="62" name="Shape 62"/>
        <p:cNvGrpSpPr/>
        <p:nvPr/>
      </p:nvGrpSpPr>
      <p:grpSpPr>
        <a:xfrm>
          <a:off x="0" y="0"/>
          <a:ext cx="0" cy="0"/>
          <a:chOff x="0" y="0"/>
          <a:chExt cx="0" cy="0"/>
        </a:xfrm>
      </p:grpSpPr>
      <p:pic>
        <p:nvPicPr>
          <p:cNvPr descr="preencoded.png" id="63" name="Google Shape;63;p1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64" name="Google Shape;64;p15"/>
          <p:cNvSpPr/>
          <p:nvPr/>
        </p:nvSpPr>
        <p:spPr>
          <a:xfrm>
            <a:off x="0" y="0"/>
            <a:ext cx="14630400" cy="8229600"/>
          </a:xfrm>
          <a:prstGeom prst="rect">
            <a:avLst/>
          </a:prstGeom>
          <a:solidFill>
            <a:srgbClr val="FAFAF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5" name="Google Shape;65;p15">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5 master">
  <p:cSld name="Slide 15 master">
    <p:bg>
      <p:bgPr>
        <a:solidFill>
          <a:srgbClr val="000000"/>
        </a:solidFill>
      </p:bgPr>
    </p:bg>
    <p:spTree>
      <p:nvGrpSpPr>
        <p:cNvPr id="66" name="Shape 66"/>
        <p:cNvGrpSpPr/>
        <p:nvPr/>
      </p:nvGrpSpPr>
      <p:grpSpPr>
        <a:xfrm>
          <a:off x="0" y="0"/>
          <a:ext cx="0" cy="0"/>
          <a:chOff x="0" y="0"/>
          <a:chExt cx="0" cy="0"/>
        </a:xfrm>
      </p:grpSpPr>
      <p:pic>
        <p:nvPicPr>
          <p:cNvPr descr="preencoded.png" id="67" name="Google Shape;67;p1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68" name="Google Shape;68;p16"/>
          <p:cNvSpPr/>
          <p:nvPr/>
        </p:nvSpPr>
        <p:spPr>
          <a:xfrm>
            <a:off x="0" y="0"/>
            <a:ext cx="14630400" cy="8229600"/>
          </a:xfrm>
          <a:prstGeom prst="rect">
            <a:avLst/>
          </a:prstGeom>
          <a:solidFill>
            <a:srgbClr val="FAFAF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9" name="Google Shape;69;p16">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6 master">
  <p:cSld name="Slide 16 master">
    <p:bg>
      <p:bgPr>
        <a:solidFill>
          <a:srgbClr val="000000"/>
        </a:solidFill>
      </p:bgPr>
    </p:bg>
    <p:spTree>
      <p:nvGrpSpPr>
        <p:cNvPr id="70" name="Shape 70"/>
        <p:cNvGrpSpPr/>
        <p:nvPr/>
      </p:nvGrpSpPr>
      <p:grpSpPr>
        <a:xfrm>
          <a:off x="0" y="0"/>
          <a:ext cx="0" cy="0"/>
          <a:chOff x="0" y="0"/>
          <a:chExt cx="0" cy="0"/>
        </a:xfrm>
      </p:grpSpPr>
      <p:pic>
        <p:nvPicPr>
          <p:cNvPr descr="preencoded.png" id="71" name="Google Shape;71;p17"/>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72" name="Google Shape;72;p17"/>
          <p:cNvSpPr/>
          <p:nvPr/>
        </p:nvSpPr>
        <p:spPr>
          <a:xfrm>
            <a:off x="0" y="0"/>
            <a:ext cx="14630400" cy="8229600"/>
          </a:xfrm>
          <a:prstGeom prst="rect">
            <a:avLst/>
          </a:prstGeom>
          <a:solidFill>
            <a:srgbClr val="FAFAF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3" name="Google Shape;73;p17">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74" name="Shape 7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bg>
      <p:bgPr>
        <a:solidFill>
          <a:srgbClr val="000000"/>
        </a:solidFill>
      </p:bgPr>
    </p:bg>
    <p:spTree>
      <p:nvGrpSpPr>
        <p:cNvPr id="14" name="Shape 14"/>
        <p:cNvGrpSpPr/>
        <p:nvPr/>
      </p:nvGrpSpPr>
      <p:grpSpPr>
        <a:xfrm>
          <a:off x="0" y="0"/>
          <a:ext cx="0" cy="0"/>
          <a:chOff x="0" y="0"/>
          <a:chExt cx="0" cy="0"/>
        </a:xfrm>
      </p:grpSpPr>
      <p:pic>
        <p:nvPicPr>
          <p:cNvPr descr="preencoded.png" id="15" name="Google Shape;15;p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6" name="Google Shape;16;p3"/>
          <p:cNvSpPr/>
          <p:nvPr/>
        </p:nvSpPr>
        <p:spPr>
          <a:xfrm>
            <a:off x="0" y="0"/>
            <a:ext cx="14630400" cy="8229600"/>
          </a:xfrm>
          <a:prstGeom prst="rect">
            <a:avLst/>
          </a:prstGeom>
          <a:solidFill>
            <a:srgbClr val="FAFAF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3">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bg>
      <p:bgPr>
        <a:solidFill>
          <a:srgbClr val="000000"/>
        </a:solidFill>
      </p:bgPr>
    </p:bg>
    <p:spTree>
      <p:nvGrpSpPr>
        <p:cNvPr id="18" name="Shape 18"/>
        <p:cNvGrpSpPr/>
        <p:nvPr/>
      </p:nvGrpSpPr>
      <p:grpSpPr>
        <a:xfrm>
          <a:off x="0" y="0"/>
          <a:ext cx="0" cy="0"/>
          <a:chOff x="0" y="0"/>
          <a:chExt cx="0" cy="0"/>
        </a:xfrm>
      </p:grpSpPr>
      <p:pic>
        <p:nvPicPr>
          <p:cNvPr descr="preencoded.png" id="19" name="Google Shape;19;p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0" name="Google Shape;20;p4"/>
          <p:cNvSpPr/>
          <p:nvPr/>
        </p:nvSpPr>
        <p:spPr>
          <a:xfrm>
            <a:off x="0" y="0"/>
            <a:ext cx="14630400" cy="8229600"/>
          </a:xfrm>
          <a:prstGeom prst="rect">
            <a:avLst/>
          </a:prstGeom>
          <a:solidFill>
            <a:srgbClr val="FAFAF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4">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bg>
      <p:bgPr>
        <a:solidFill>
          <a:srgbClr val="000000"/>
        </a:solidFill>
      </p:bgPr>
    </p:bg>
    <p:spTree>
      <p:nvGrpSpPr>
        <p:cNvPr id="22" name="Shape 22"/>
        <p:cNvGrpSpPr/>
        <p:nvPr/>
      </p:nvGrpSpPr>
      <p:grpSpPr>
        <a:xfrm>
          <a:off x="0" y="0"/>
          <a:ext cx="0" cy="0"/>
          <a:chOff x="0" y="0"/>
          <a:chExt cx="0" cy="0"/>
        </a:xfrm>
      </p:grpSpPr>
      <p:pic>
        <p:nvPicPr>
          <p:cNvPr descr="preencoded.png" id="23" name="Google Shape;23;p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4" name="Google Shape;24;p5"/>
          <p:cNvSpPr/>
          <p:nvPr/>
        </p:nvSpPr>
        <p:spPr>
          <a:xfrm>
            <a:off x="0" y="0"/>
            <a:ext cx="14630400" cy="8229600"/>
          </a:xfrm>
          <a:prstGeom prst="rect">
            <a:avLst/>
          </a:prstGeom>
          <a:solidFill>
            <a:srgbClr val="FAFAF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5">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bg>
      <p:bgPr>
        <a:solidFill>
          <a:srgbClr val="000000"/>
        </a:solidFill>
      </p:bgPr>
    </p:bg>
    <p:spTree>
      <p:nvGrpSpPr>
        <p:cNvPr id="26" name="Shape 26"/>
        <p:cNvGrpSpPr/>
        <p:nvPr/>
      </p:nvGrpSpPr>
      <p:grpSpPr>
        <a:xfrm>
          <a:off x="0" y="0"/>
          <a:ext cx="0" cy="0"/>
          <a:chOff x="0" y="0"/>
          <a:chExt cx="0" cy="0"/>
        </a:xfrm>
      </p:grpSpPr>
      <p:pic>
        <p:nvPicPr>
          <p:cNvPr descr="preencoded.png" id="27" name="Google Shape;27;p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8" name="Google Shape;28;p6"/>
          <p:cNvSpPr/>
          <p:nvPr/>
        </p:nvSpPr>
        <p:spPr>
          <a:xfrm>
            <a:off x="0" y="0"/>
            <a:ext cx="14630400" cy="8229600"/>
          </a:xfrm>
          <a:prstGeom prst="rect">
            <a:avLst/>
          </a:prstGeom>
          <a:solidFill>
            <a:srgbClr val="FAFAF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6">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bg>
      <p:bgPr>
        <a:solidFill>
          <a:srgbClr val="000000"/>
        </a:solidFill>
      </p:bgPr>
    </p:bg>
    <p:spTree>
      <p:nvGrpSpPr>
        <p:cNvPr id="30" name="Shape 30"/>
        <p:cNvGrpSpPr/>
        <p:nvPr/>
      </p:nvGrpSpPr>
      <p:grpSpPr>
        <a:xfrm>
          <a:off x="0" y="0"/>
          <a:ext cx="0" cy="0"/>
          <a:chOff x="0" y="0"/>
          <a:chExt cx="0" cy="0"/>
        </a:xfrm>
      </p:grpSpPr>
      <p:pic>
        <p:nvPicPr>
          <p:cNvPr descr="preencoded.png" id="31" name="Google Shape;31;p7"/>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2" name="Google Shape;32;p7"/>
          <p:cNvSpPr/>
          <p:nvPr/>
        </p:nvSpPr>
        <p:spPr>
          <a:xfrm>
            <a:off x="0" y="0"/>
            <a:ext cx="14630400" cy="8229600"/>
          </a:xfrm>
          <a:prstGeom prst="rect">
            <a:avLst/>
          </a:prstGeom>
          <a:solidFill>
            <a:srgbClr val="FAFAF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7">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bg>
      <p:bgPr>
        <a:solidFill>
          <a:srgbClr val="000000"/>
        </a:solidFill>
      </p:bgPr>
    </p:bg>
    <p:spTree>
      <p:nvGrpSpPr>
        <p:cNvPr id="34" name="Shape 34"/>
        <p:cNvGrpSpPr/>
        <p:nvPr/>
      </p:nvGrpSpPr>
      <p:grpSpPr>
        <a:xfrm>
          <a:off x="0" y="0"/>
          <a:ext cx="0" cy="0"/>
          <a:chOff x="0" y="0"/>
          <a:chExt cx="0" cy="0"/>
        </a:xfrm>
      </p:grpSpPr>
      <p:pic>
        <p:nvPicPr>
          <p:cNvPr descr="preencoded.png" id="35" name="Google Shape;35;p8"/>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6" name="Google Shape;36;p8"/>
          <p:cNvSpPr/>
          <p:nvPr/>
        </p:nvSpPr>
        <p:spPr>
          <a:xfrm>
            <a:off x="0" y="0"/>
            <a:ext cx="14630400" cy="8229600"/>
          </a:xfrm>
          <a:prstGeom prst="rect">
            <a:avLst/>
          </a:prstGeom>
          <a:solidFill>
            <a:srgbClr val="FAFAF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8">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bg>
      <p:bgPr>
        <a:solidFill>
          <a:srgbClr val="000000"/>
        </a:solidFill>
      </p:bgPr>
    </p:bg>
    <p:spTree>
      <p:nvGrpSpPr>
        <p:cNvPr id="38" name="Shape 38"/>
        <p:cNvGrpSpPr/>
        <p:nvPr/>
      </p:nvGrpSpPr>
      <p:grpSpPr>
        <a:xfrm>
          <a:off x="0" y="0"/>
          <a:ext cx="0" cy="0"/>
          <a:chOff x="0" y="0"/>
          <a:chExt cx="0" cy="0"/>
        </a:xfrm>
      </p:grpSpPr>
      <p:pic>
        <p:nvPicPr>
          <p:cNvPr descr="preencoded.png" id="39" name="Google Shape;39;p9"/>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0" name="Google Shape;40;p9"/>
          <p:cNvSpPr/>
          <p:nvPr/>
        </p:nvSpPr>
        <p:spPr>
          <a:xfrm>
            <a:off x="0" y="0"/>
            <a:ext cx="14630400" cy="8229600"/>
          </a:xfrm>
          <a:prstGeom prst="rect">
            <a:avLst/>
          </a:prstGeom>
          <a:solidFill>
            <a:srgbClr val="FAFAF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9">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bg>
      <p:bgPr>
        <a:solidFill>
          <a:srgbClr val="000000"/>
        </a:solidFill>
      </p:bgPr>
    </p:bg>
    <p:spTree>
      <p:nvGrpSpPr>
        <p:cNvPr id="42" name="Shape 42"/>
        <p:cNvGrpSpPr/>
        <p:nvPr/>
      </p:nvGrpSpPr>
      <p:grpSpPr>
        <a:xfrm>
          <a:off x="0" y="0"/>
          <a:ext cx="0" cy="0"/>
          <a:chOff x="0" y="0"/>
          <a:chExt cx="0" cy="0"/>
        </a:xfrm>
      </p:grpSpPr>
      <p:pic>
        <p:nvPicPr>
          <p:cNvPr descr="preencoded.png" id="43" name="Google Shape;43;p10"/>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4" name="Google Shape;44;p10"/>
          <p:cNvSpPr/>
          <p:nvPr/>
        </p:nvSpPr>
        <p:spPr>
          <a:xfrm>
            <a:off x="0" y="0"/>
            <a:ext cx="14630400" cy="8229600"/>
          </a:xfrm>
          <a:prstGeom prst="rect">
            <a:avLst/>
          </a:prstGeom>
          <a:solidFill>
            <a:srgbClr val="FAFAF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5" name="Google Shape;45;p10">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30.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25.png"/><Relationship Id="rId4" Type="http://schemas.openxmlformats.org/officeDocument/2006/relationships/image" Target="../media/image23.png"/><Relationship Id="rId5"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26.png"/><Relationship Id="rId5"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descr="preencoded.png" id="80" name="Google Shape;80;p19"/>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81" name="Google Shape;81;p19"/>
          <p:cNvSpPr/>
          <p:nvPr/>
        </p:nvSpPr>
        <p:spPr>
          <a:xfrm>
            <a:off x="6280190" y="3054429"/>
            <a:ext cx="7556421" cy="1417558"/>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31971"/>
              </a:buClr>
              <a:buSzPts val="4450"/>
              <a:buFont typeface="Outfit"/>
              <a:buNone/>
            </a:pPr>
            <a:r>
              <a:rPr b="1" i="0" lang="en-US" sz="4450" u="none" cap="none" strike="noStrike">
                <a:solidFill>
                  <a:srgbClr val="231971"/>
                </a:solidFill>
                <a:latin typeface="Outfit"/>
                <a:ea typeface="Outfit"/>
                <a:cs typeface="Outfit"/>
                <a:sym typeface="Outfit"/>
              </a:rPr>
              <a:t>End-to-End Time Series Forecasting</a:t>
            </a:r>
            <a:endParaRPr b="0" i="0" sz="4450" u="none" cap="none" strike="noStrike"/>
          </a:p>
        </p:txBody>
      </p:sp>
      <p:sp>
        <p:nvSpPr>
          <p:cNvPr id="82" name="Google Shape;82;p19"/>
          <p:cNvSpPr/>
          <p:nvPr/>
        </p:nvSpPr>
        <p:spPr>
          <a:xfrm>
            <a:off x="6280190" y="4812149"/>
            <a:ext cx="7556421"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A2742"/>
              </a:buClr>
              <a:buSzPts val="1750"/>
              <a:buFont typeface="Arimo"/>
              <a:buNone/>
            </a:pPr>
            <a:r>
              <a:rPr b="0" i="0" lang="en-US" sz="1750" u="none" cap="none" strike="noStrike">
                <a:solidFill>
                  <a:srgbClr val="2A2742"/>
                </a:solidFill>
                <a:latin typeface="Arimo"/>
                <a:ea typeface="Arimo"/>
                <a:cs typeface="Arimo"/>
                <a:sym typeface="Arimo"/>
              </a:rPr>
              <a:t>Presented by: SheriF Shawky  </a:t>
            </a:r>
            <a:endParaRPr b="0" i="0" sz="1750" u="none" cap="none" strike="noStrike"/>
          </a:p>
        </p:txBody>
      </p:sp>
      <p:sp>
        <p:nvSpPr>
          <p:cNvPr id="83" name="Google Shape;83;p19"/>
          <p:cNvSpPr/>
          <p:nvPr/>
        </p:nvSpPr>
        <p:spPr>
          <a:xfrm>
            <a:off x="12291750" y="7230225"/>
            <a:ext cx="2235300" cy="905100"/>
          </a:xfrm>
          <a:prstGeom prst="rect">
            <a:avLst/>
          </a:prstGeom>
          <a:solidFill>
            <a:srgbClr val="BFBFD8"/>
          </a:solidFill>
          <a:ln cap="flat" cmpd="sng" w="9525">
            <a:solidFill>
              <a:srgbClr val="BFBFD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8"/>
          <p:cNvSpPr/>
          <p:nvPr/>
        </p:nvSpPr>
        <p:spPr>
          <a:xfrm>
            <a:off x="727234" y="571381"/>
            <a:ext cx="5194459" cy="649248"/>
          </a:xfrm>
          <a:prstGeom prst="rect">
            <a:avLst/>
          </a:prstGeom>
          <a:noFill/>
          <a:ln>
            <a:noFill/>
          </a:ln>
        </p:spPr>
        <p:txBody>
          <a:bodyPr anchorCtr="0" anchor="t" bIns="0" lIns="0" spcFirstLastPara="1" rIns="0" wrap="square" tIns="0">
            <a:noAutofit/>
          </a:bodyPr>
          <a:lstStyle/>
          <a:p>
            <a:pPr indent="0" lvl="0" marL="0" marR="0" rtl="0" algn="l">
              <a:lnSpc>
                <a:spcPct val="125925"/>
              </a:lnSpc>
              <a:spcBef>
                <a:spcPts val="0"/>
              </a:spcBef>
              <a:spcAft>
                <a:spcPts val="0"/>
              </a:spcAft>
              <a:buClr>
                <a:srgbClr val="231971"/>
              </a:buClr>
              <a:buSzPts val="4050"/>
              <a:buFont typeface="Outfit"/>
              <a:buNone/>
            </a:pPr>
            <a:r>
              <a:rPr b="1" i="0" lang="en-US" sz="4050" u="none" cap="none" strike="noStrike">
                <a:solidFill>
                  <a:srgbClr val="231971"/>
                </a:solidFill>
                <a:latin typeface="Outfit"/>
                <a:ea typeface="Outfit"/>
                <a:cs typeface="Outfit"/>
                <a:sym typeface="Outfit"/>
              </a:rPr>
              <a:t>Innovative Technique</a:t>
            </a:r>
            <a:endParaRPr b="0" i="0" sz="4050" u="none" cap="none" strike="noStrike"/>
          </a:p>
        </p:txBody>
      </p:sp>
      <p:sp>
        <p:nvSpPr>
          <p:cNvPr id="200" name="Google Shape;200;p28"/>
          <p:cNvSpPr/>
          <p:nvPr/>
        </p:nvSpPr>
        <p:spPr>
          <a:xfrm>
            <a:off x="727234" y="1532215"/>
            <a:ext cx="13175933" cy="332423"/>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A2742"/>
              </a:buClr>
              <a:buSzPts val="1600"/>
              <a:buFont typeface="Arimo"/>
              <a:buNone/>
            </a:pPr>
            <a:r>
              <a:rPr b="0" i="0" lang="en-US" sz="1600" u="none" cap="none" strike="noStrike">
                <a:solidFill>
                  <a:srgbClr val="2A2742"/>
                </a:solidFill>
                <a:latin typeface="Arimo"/>
                <a:ea typeface="Arimo"/>
                <a:cs typeface="Arimo"/>
                <a:sym typeface="Arimo"/>
              </a:rPr>
              <a:t>N-BEATS and TFT Forecast</a:t>
            </a:r>
            <a:endParaRPr b="0" i="0" sz="1600" u="none" cap="none" strike="noStrike"/>
          </a:p>
        </p:txBody>
      </p:sp>
      <p:pic>
        <p:nvPicPr>
          <p:cNvPr descr="preencoded.png" id="201" name="Google Shape;201;p28"/>
          <p:cNvPicPr preferRelativeResize="0"/>
          <p:nvPr/>
        </p:nvPicPr>
        <p:blipFill rotWithShape="1">
          <a:blip r:embed="rId3">
            <a:alphaModFix/>
          </a:blip>
          <a:srcRect b="0" l="0" r="0" t="0"/>
          <a:stretch/>
        </p:blipFill>
        <p:spPr>
          <a:xfrm>
            <a:off x="727234" y="2098358"/>
            <a:ext cx="13175933" cy="5508069"/>
          </a:xfrm>
          <a:prstGeom prst="rect">
            <a:avLst/>
          </a:prstGeom>
          <a:noFill/>
          <a:ln>
            <a:noFill/>
          </a:ln>
        </p:spPr>
      </p:pic>
      <p:sp>
        <p:nvSpPr>
          <p:cNvPr id="202" name="Google Shape;202;p28"/>
          <p:cNvSpPr/>
          <p:nvPr/>
        </p:nvSpPr>
        <p:spPr>
          <a:xfrm>
            <a:off x="727234" y="7840147"/>
            <a:ext cx="13175933" cy="332423"/>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SzPts val="1600"/>
              <a:buFont typeface="Arial"/>
              <a:buNone/>
            </a:pPr>
            <a:r>
              <a:t/>
            </a:r>
            <a:endParaRPr b="0" i="0" sz="1600" u="none" cap="none" strike="noStrike"/>
          </a:p>
        </p:txBody>
      </p:sp>
      <p:sp>
        <p:nvSpPr>
          <p:cNvPr id="203" name="Google Shape;203;p28"/>
          <p:cNvSpPr/>
          <p:nvPr/>
        </p:nvSpPr>
        <p:spPr>
          <a:xfrm>
            <a:off x="12291750" y="7606425"/>
            <a:ext cx="2235300" cy="528900"/>
          </a:xfrm>
          <a:prstGeom prst="rect">
            <a:avLst/>
          </a:prstGeom>
          <a:solidFill>
            <a:srgbClr val="BFBFD8"/>
          </a:solidFill>
          <a:ln cap="flat" cmpd="sng" w="9525">
            <a:solidFill>
              <a:srgbClr val="BFBFD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9"/>
          <p:cNvSpPr/>
          <p:nvPr/>
        </p:nvSpPr>
        <p:spPr>
          <a:xfrm>
            <a:off x="622340" y="488990"/>
            <a:ext cx="9920287" cy="498515"/>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231971"/>
              </a:buClr>
              <a:buSzPts val="3100"/>
              <a:buFont typeface="Outfit"/>
              <a:buNone/>
            </a:pPr>
            <a:r>
              <a:rPr b="1" i="0" lang="en-US" sz="3100" u="none" cap="none" strike="noStrike">
                <a:solidFill>
                  <a:srgbClr val="231971"/>
                </a:solidFill>
                <a:latin typeface="Outfit"/>
                <a:ea typeface="Outfit"/>
                <a:cs typeface="Outfit"/>
                <a:sym typeface="Outfit"/>
              </a:rPr>
              <a:t>Machine Learning Models: Performance &amp; Limitations</a:t>
            </a:r>
            <a:endParaRPr b="0" i="0" sz="3100" u="none" cap="none" strike="noStrike"/>
          </a:p>
        </p:txBody>
      </p:sp>
      <p:pic>
        <p:nvPicPr>
          <p:cNvPr descr="preencoded.png" id="210" name="Google Shape;210;p29"/>
          <p:cNvPicPr preferRelativeResize="0"/>
          <p:nvPr/>
        </p:nvPicPr>
        <p:blipFill rotWithShape="1">
          <a:blip r:embed="rId3">
            <a:alphaModFix/>
          </a:blip>
          <a:srcRect b="0" l="0" r="0" t="0"/>
          <a:stretch/>
        </p:blipFill>
        <p:spPr>
          <a:xfrm>
            <a:off x="622340" y="1290876"/>
            <a:ext cx="4976693" cy="4983599"/>
          </a:xfrm>
          <a:prstGeom prst="rect">
            <a:avLst/>
          </a:prstGeom>
          <a:noFill/>
          <a:ln>
            <a:noFill/>
          </a:ln>
        </p:spPr>
      </p:pic>
      <p:sp>
        <p:nvSpPr>
          <p:cNvPr id="211" name="Google Shape;211;p29"/>
          <p:cNvSpPr/>
          <p:nvPr/>
        </p:nvSpPr>
        <p:spPr>
          <a:xfrm>
            <a:off x="2607707" y="6274475"/>
            <a:ext cx="115491" cy="115491"/>
          </a:xfrm>
          <a:prstGeom prst="roundRect">
            <a:avLst>
              <a:gd fmla="val 15835" name="adj"/>
            </a:avLst>
          </a:prstGeom>
          <a:solidFill>
            <a:srgbClr val="100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9"/>
          <p:cNvSpPr/>
          <p:nvPr/>
        </p:nvSpPr>
        <p:spPr>
          <a:xfrm>
            <a:off x="2784158" y="6274475"/>
            <a:ext cx="250269" cy="11549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2A2742"/>
              </a:buClr>
              <a:buSzPts val="900"/>
              <a:buFont typeface="Arimo"/>
              <a:buNone/>
            </a:pPr>
            <a:r>
              <a:rPr b="0" i="0" lang="en-US" sz="900" u="none" cap="none" strike="noStrike">
                <a:solidFill>
                  <a:srgbClr val="2A2742"/>
                </a:solidFill>
                <a:latin typeface="Arimo"/>
                <a:ea typeface="Arimo"/>
                <a:cs typeface="Arimo"/>
                <a:sym typeface="Arimo"/>
              </a:rPr>
              <a:t>MAE</a:t>
            </a:r>
            <a:endParaRPr b="0" i="0" sz="900" u="none" cap="none" strike="noStrike"/>
          </a:p>
        </p:txBody>
      </p:sp>
      <p:sp>
        <p:nvSpPr>
          <p:cNvPr id="213" name="Google Shape;213;p29"/>
          <p:cNvSpPr/>
          <p:nvPr/>
        </p:nvSpPr>
        <p:spPr>
          <a:xfrm>
            <a:off x="3186827" y="6274475"/>
            <a:ext cx="115491" cy="115491"/>
          </a:xfrm>
          <a:prstGeom prst="roundRect">
            <a:avLst>
              <a:gd fmla="val 15835" name="adj"/>
            </a:avLst>
          </a:prstGeom>
          <a:solidFill>
            <a:srgbClr val="2E1B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9"/>
          <p:cNvSpPr/>
          <p:nvPr/>
        </p:nvSpPr>
        <p:spPr>
          <a:xfrm>
            <a:off x="3363278" y="6274475"/>
            <a:ext cx="333732" cy="11549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2A2742"/>
              </a:buClr>
              <a:buSzPts val="900"/>
              <a:buFont typeface="Arimo"/>
              <a:buNone/>
            </a:pPr>
            <a:r>
              <a:rPr b="0" i="0" lang="en-US" sz="900" u="none" cap="none" strike="noStrike">
                <a:solidFill>
                  <a:srgbClr val="2A2742"/>
                </a:solidFill>
                <a:latin typeface="Arimo"/>
                <a:ea typeface="Arimo"/>
                <a:cs typeface="Arimo"/>
                <a:sym typeface="Arimo"/>
              </a:rPr>
              <a:t>RMSE</a:t>
            </a:r>
            <a:endParaRPr b="0" i="0" sz="900" u="none" cap="none" strike="noStrike"/>
          </a:p>
        </p:txBody>
      </p:sp>
      <p:sp>
        <p:nvSpPr>
          <p:cNvPr id="215" name="Google Shape;215;p29"/>
          <p:cNvSpPr/>
          <p:nvPr/>
        </p:nvSpPr>
        <p:spPr>
          <a:xfrm>
            <a:off x="7463790" y="1276350"/>
            <a:ext cx="2317313" cy="288965"/>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31971"/>
              </a:buClr>
              <a:buSzPts val="1800"/>
              <a:buFont typeface="Outfit"/>
              <a:buNone/>
            </a:pPr>
            <a:r>
              <a:rPr b="1" i="0" lang="en-US" sz="1800" u="none" cap="none" strike="noStrike">
                <a:solidFill>
                  <a:srgbClr val="231971"/>
                </a:solidFill>
                <a:latin typeface="Outfit"/>
                <a:ea typeface="Outfit"/>
                <a:cs typeface="Outfit"/>
                <a:sym typeface="Outfit"/>
              </a:rPr>
              <a:t>Performance Insights</a:t>
            </a:r>
            <a:endParaRPr b="0" i="0" sz="1800" u="none" cap="none" strike="noStrike"/>
          </a:p>
        </p:txBody>
      </p:sp>
      <p:sp>
        <p:nvSpPr>
          <p:cNvPr id="216" name="Google Shape;216;p29"/>
          <p:cNvSpPr/>
          <p:nvPr/>
        </p:nvSpPr>
        <p:spPr>
          <a:xfrm>
            <a:off x="7463790" y="1680805"/>
            <a:ext cx="6551890" cy="693658"/>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A2742"/>
              </a:buClr>
              <a:buSzPts val="1100"/>
              <a:buFont typeface="Arimo"/>
              <a:buNone/>
            </a:pPr>
            <a:r>
              <a:rPr b="0" i="0" lang="en-US" sz="1100" u="none" cap="none" strike="noStrike">
                <a:solidFill>
                  <a:srgbClr val="2A2742"/>
                </a:solidFill>
                <a:latin typeface="Arimo"/>
                <a:ea typeface="Arimo"/>
                <a:cs typeface="Arimo"/>
                <a:sym typeface="Arimo"/>
              </a:rPr>
              <a:t>Random Forest (MAE=5.23, RMSE=5.87) and XGBoost (MAE=6.17, RMSE=6.83) demonstrated decent performance. Support Vector Machines (SVM) showed very high errors, indicating poor fit for this dataset.</a:t>
            </a:r>
            <a:endParaRPr b="0" i="0" sz="1100" u="none" cap="none" strike="noStrike"/>
          </a:p>
        </p:txBody>
      </p:sp>
      <p:sp>
        <p:nvSpPr>
          <p:cNvPr id="217" name="Google Shape;217;p29"/>
          <p:cNvSpPr/>
          <p:nvPr/>
        </p:nvSpPr>
        <p:spPr>
          <a:xfrm>
            <a:off x="7463790" y="2489954"/>
            <a:ext cx="2311956" cy="288965"/>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31971"/>
              </a:buClr>
              <a:buSzPts val="1800"/>
              <a:buFont typeface="Outfit"/>
              <a:buNone/>
            </a:pPr>
            <a:r>
              <a:rPr b="1" i="0" lang="en-US" sz="1800" u="none" cap="none" strike="noStrike">
                <a:solidFill>
                  <a:srgbClr val="231971"/>
                </a:solidFill>
                <a:latin typeface="Outfit"/>
                <a:ea typeface="Outfit"/>
                <a:cs typeface="Outfit"/>
                <a:sym typeface="Outfit"/>
              </a:rPr>
              <a:t>Challenges with R²</a:t>
            </a:r>
            <a:endParaRPr b="0" i="0" sz="1800" u="none" cap="none" strike="noStrike"/>
          </a:p>
        </p:txBody>
      </p:sp>
      <p:sp>
        <p:nvSpPr>
          <p:cNvPr id="218" name="Google Shape;218;p29"/>
          <p:cNvSpPr/>
          <p:nvPr/>
        </p:nvSpPr>
        <p:spPr>
          <a:xfrm>
            <a:off x="7463790" y="2894409"/>
            <a:ext cx="6551890" cy="462439"/>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A2742"/>
              </a:buClr>
              <a:buSzPts val="1100"/>
              <a:buFont typeface="Arimo"/>
              <a:buNone/>
            </a:pPr>
            <a:r>
              <a:rPr b="0" i="0" lang="en-US" sz="1100" u="none" cap="none" strike="noStrike">
                <a:solidFill>
                  <a:srgbClr val="2A2742"/>
                </a:solidFill>
                <a:latin typeface="Arimo"/>
                <a:ea typeface="Arimo"/>
                <a:cs typeface="Arimo"/>
                <a:sym typeface="Arimo"/>
              </a:rPr>
              <a:t>These models exhibited notably lower R² values, suggesting limitations in capturing variance. This is likely due to the nature of feature engineering for ML models compared to time series specific models.</a:t>
            </a:r>
            <a:endParaRPr b="0" i="0" sz="1100" u="none" cap="none" strike="noStrike"/>
          </a:p>
        </p:txBody>
      </p:sp>
      <p:pic>
        <p:nvPicPr>
          <p:cNvPr descr="preencoded.png" id="219" name="Google Shape;219;p29"/>
          <p:cNvPicPr preferRelativeResize="0"/>
          <p:nvPr/>
        </p:nvPicPr>
        <p:blipFill rotWithShape="1">
          <a:blip r:embed="rId4">
            <a:alphaModFix/>
          </a:blip>
          <a:srcRect b="0" l="0" r="0" t="0"/>
          <a:stretch/>
        </p:blipFill>
        <p:spPr>
          <a:xfrm>
            <a:off x="7463790" y="3486864"/>
            <a:ext cx="6551890" cy="4482822"/>
          </a:xfrm>
          <a:prstGeom prst="rect">
            <a:avLst/>
          </a:prstGeom>
          <a:noFill/>
          <a:ln>
            <a:noFill/>
          </a:ln>
        </p:spPr>
      </p:pic>
      <p:sp>
        <p:nvSpPr>
          <p:cNvPr id="220" name="Google Shape;220;p29"/>
          <p:cNvSpPr/>
          <p:nvPr/>
        </p:nvSpPr>
        <p:spPr>
          <a:xfrm>
            <a:off x="12291750" y="7969675"/>
            <a:ext cx="2235300" cy="165600"/>
          </a:xfrm>
          <a:prstGeom prst="rect">
            <a:avLst/>
          </a:prstGeom>
          <a:solidFill>
            <a:srgbClr val="BFBFD8"/>
          </a:solidFill>
          <a:ln cap="flat" cmpd="sng" w="9525">
            <a:solidFill>
              <a:srgbClr val="BFBFD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1" name="Google Shape;221;p29"/>
          <p:cNvSpPr/>
          <p:nvPr/>
        </p:nvSpPr>
        <p:spPr>
          <a:xfrm>
            <a:off x="14015675" y="7230175"/>
            <a:ext cx="614700" cy="905100"/>
          </a:xfrm>
          <a:prstGeom prst="rect">
            <a:avLst/>
          </a:prstGeom>
          <a:solidFill>
            <a:srgbClr val="BFBFD8"/>
          </a:solidFill>
          <a:ln cap="flat" cmpd="sng" w="9525">
            <a:solidFill>
              <a:srgbClr val="BFBFD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0"/>
          <p:cNvSpPr/>
          <p:nvPr/>
        </p:nvSpPr>
        <p:spPr>
          <a:xfrm>
            <a:off x="707708" y="556022"/>
            <a:ext cx="10957560" cy="566857"/>
          </a:xfrm>
          <a:prstGeom prst="rect">
            <a:avLst/>
          </a:prstGeom>
          <a:noFill/>
          <a:ln>
            <a:noFill/>
          </a:ln>
        </p:spPr>
        <p:txBody>
          <a:bodyPr anchorCtr="0" anchor="t" bIns="0" lIns="0" spcFirstLastPara="1" rIns="0" wrap="square" tIns="0">
            <a:noAutofit/>
          </a:bodyPr>
          <a:lstStyle/>
          <a:p>
            <a:pPr indent="0" lvl="0" marL="0" marR="0" rtl="0" algn="l">
              <a:lnSpc>
                <a:spcPct val="125352"/>
              </a:lnSpc>
              <a:spcBef>
                <a:spcPts val="0"/>
              </a:spcBef>
              <a:spcAft>
                <a:spcPts val="0"/>
              </a:spcAft>
              <a:buClr>
                <a:srgbClr val="231971"/>
              </a:buClr>
              <a:buSzPts val="3550"/>
              <a:buFont typeface="Outfit"/>
              <a:buNone/>
            </a:pPr>
            <a:r>
              <a:rPr b="1" i="0" lang="en-US" sz="3550" u="none" cap="none" strike="noStrike">
                <a:solidFill>
                  <a:srgbClr val="231971"/>
                </a:solidFill>
                <a:latin typeface="Outfit"/>
                <a:ea typeface="Outfit"/>
                <a:cs typeface="Outfit"/>
                <a:sym typeface="Outfit"/>
              </a:rPr>
              <a:t>Deep Learning Models: Leading the Way in Accuracy</a:t>
            </a:r>
            <a:endParaRPr b="0" i="0" sz="3550" u="none" cap="none" strike="noStrike"/>
          </a:p>
        </p:txBody>
      </p:sp>
      <p:pic>
        <p:nvPicPr>
          <p:cNvPr descr="preencoded.png" id="228" name="Google Shape;228;p30"/>
          <p:cNvPicPr preferRelativeResize="0"/>
          <p:nvPr/>
        </p:nvPicPr>
        <p:blipFill rotWithShape="1">
          <a:blip r:embed="rId3">
            <a:alphaModFix/>
          </a:blip>
          <a:srcRect b="0" l="0" r="0" t="0"/>
          <a:stretch/>
        </p:blipFill>
        <p:spPr>
          <a:xfrm>
            <a:off x="707708" y="1467922"/>
            <a:ext cx="5659041" cy="5666780"/>
          </a:xfrm>
          <a:prstGeom prst="rect">
            <a:avLst/>
          </a:prstGeom>
          <a:noFill/>
          <a:ln>
            <a:noFill/>
          </a:ln>
        </p:spPr>
      </p:pic>
      <p:sp>
        <p:nvSpPr>
          <p:cNvPr id="229" name="Google Shape;229;p30"/>
          <p:cNvSpPr/>
          <p:nvPr/>
        </p:nvSpPr>
        <p:spPr>
          <a:xfrm>
            <a:off x="2983706" y="7134701"/>
            <a:ext cx="131445" cy="131445"/>
          </a:xfrm>
          <a:prstGeom prst="roundRect">
            <a:avLst>
              <a:gd fmla="val 13913" name="adj"/>
            </a:avLst>
          </a:prstGeom>
          <a:solidFill>
            <a:srgbClr val="100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0"/>
          <p:cNvSpPr/>
          <p:nvPr/>
        </p:nvSpPr>
        <p:spPr>
          <a:xfrm>
            <a:off x="3176111" y="7134701"/>
            <a:ext cx="284917" cy="13144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2A2742"/>
              </a:buClr>
              <a:buSzPts val="1000"/>
              <a:buFont typeface="Arimo"/>
              <a:buNone/>
            </a:pPr>
            <a:r>
              <a:rPr b="0" i="0" lang="en-US" sz="1000" u="none" cap="none" strike="noStrike">
                <a:solidFill>
                  <a:srgbClr val="2A2742"/>
                </a:solidFill>
                <a:latin typeface="Arimo"/>
                <a:ea typeface="Arimo"/>
                <a:cs typeface="Arimo"/>
                <a:sym typeface="Arimo"/>
              </a:rPr>
              <a:t>MAE</a:t>
            </a:r>
            <a:endParaRPr b="0" i="0" sz="1000" u="none" cap="none" strike="noStrike"/>
          </a:p>
        </p:txBody>
      </p:sp>
      <p:sp>
        <p:nvSpPr>
          <p:cNvPr id="231" name="Google Shape;231;p30"/>
          <p:cNvSpPr/>
          <p:nvPr/>
        </p:nvSpPr>
        <p:spPr>
          <a:xfrm>
            <a:off x="3613428" y="7134701"/>
            <a:ext cx="131445" cy="131445"/>
          </a:xfrm>
          <a:prstGeom prst="roundRect">
            <a:avLst>
              <a:gd fmla="val 13913" name="adj"/>
            </a:avLst>
          </a:prstGeom>
          <a:solidFill>
            <a:srgbClr val="2E1B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0"/>
          <p:cNvSpPr/>
          <p:nvPr/>
        </p:nvSpPr>
        <p:spPr>
          <a:xfrm>
            <a:off x="3805833" y="7134701"/>
            <a:ext cx="379809" cy="13144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2A2742"/>
              </a:buClr>
              <a:buSzPts val="1000"/>
              <a:buFont typeface="Arimo"/>
              <a:buNone/>
            </a:pPr>
            <a:r>
              <a:rPr b="0" i="0" lang="en-US" sz="1000" u="none" cap="none" strike="noStrike">
                <a:solidFill>
                  <a:srgbClr val="2A2742"/>
                </a:solidFill>
                <a:latin typeface="Arimo"/>
                <a:ea typeface="Arimo"/>
                <a:cs typeface="Arimo"/>
                <a:sym typeface="Arimo"/>
              </a:rPr>
              <a:t>RMSE</a:t>
            </a:r>
            <a:endParaRPr b="0" i="0" sz="1000" u="none" cap="none" strike="noStrike"/>
          </a:p>
        </p:txBody>
      </p:sp>
      <p:sp>
        <p:nvSpPr>
          <p:cNvPr id="233" name="Google Shape;233;p30"/>
          <p:cNvSpPr/>
          <p:nvPr/>
        </p:nvSpPr>
        <p:spPr>
          <a:xfrm>
            <a:off x="7483078" y="1451491"/>
            <a:ext cx="4339114" cy="410766"/>
          </a:xfrm>
          <a:prstGeom prst="rect">
            <a:avLst/>
          </a:prstGeom>
          <a:noFill/>
          <a:ln>
            <a:noFill/>
          </a:ln>
        </p:spPr>
        <p:txBody>
          <a:bodyPr anchorCtr="0" anchor="t" bIns="0" lIns="0" spcFirstLastPara="1" rIns="0" wrap="square" tIns="0">
            <a:noAutofit/>
          </a:bodyPr>
          <a:lstStyle/>
          <a:p>
            <a:pPr indent="0" lvl="0" marL="0" marR="0" rtl="0" algn="l">
              <a:lnSpc>
                <a:spcPct val="125490"/>
              </a:lnSpc>
              <a:spcBef>
                <a:spcPts val="0"/>
              </a:spcBef>
              <a:spcAft>
                <a:spcPts val="0"/>
              </a:spcAft>
              <a:buClr>
                <a:srgbClr val="231971"/>
              </a:buClr>
              <a:buSzPts val="2550"/>
              <a:buFont typeface="Outfit"/>
              <a:buNone/>
            </a:pPr>
            <a:r>
              <a:rPr b="1" i="0" lang="en-US" sz="2550" u="none" cap="none" strike="noStrike">
                <a:solidFill>
                  <a:srgbClr val="231971"/>
                </a:solidFill>
                <a:latin typeface="Outfit"/>
                <a:ea typeface="Outfit"/>
                <a:cs typeface="Outfit"/>
                <a:sym typeface="Outfit"/>
              </a:rPr>
              <a:t>Top Performers: ANN &amp; CNN</a:t>
            </a:r>
            <a:endParaRPr b="0" i="0" sz="2550" u="none" cap="none" strike="noStrike"/>
          </a:p>
        </p:txBody>
      </p:sp>
      <p:sp>
        <p:nvSpPr>
          <p:cNvPr id="234" name="Google Shape;234;p30"/>
          <p:cNvSpPr/>
          <p:nvPr/>
        </p:nvSpPr>
        <p:spPr>
          <a:xfrm>
            <a:off x="7483078" y="1993702"/>
            <a:ext cx="6447234" cy="492919"/>
          </a:xfrm>
          <a:prstGeom prst="rect">
            <a:avLst/>
          </a:prstGeom>
          <a:noFill/>
          <a:ln>
            <a:noFill/>
          </a:ln>
        </p:spPr>
        <p:txBody>
          <a:bodyPr anchorCtr="0" anchor="t" bIns="0" lIns="0" spcFirstLastPara="1" rIns="0" wrap="square" tIns="0">
            <a:noAutofit/>
          </a:bodyPr>
          <a:lstStyle/>
          <a:p>
            <a:pPr indent="0" lvl="0" marL="0" marR="0" rtl="0" algn="l">
              <a:lnSpc>
                <a:spcPct val="122580"/>
              </a:lnSpc>
              <a:spcBef>
                <a:spcPts val="0"/>
              </a:spcBef>
              <a:spcAft>
                <a:spcPts val="0"/>
              </a:spcAft>
              <a:buClr>
                <a:srgbClr val="231971"/>
              </a:buClr>
              <a:buSzPts val="1550"/>
              <a:buFont typeface="Outfit"/>
              <a:buNone/>
            </a:pPr>
            <a:r>
              <a:rPr b="1" i="0" lang="en-US" sz="1550" u="none" cap="none" strike="noStrike">
                <a:solidFill>
                  <a:srgbClr val="231971"/>
                </a:solidFill>
                <a:latin typeface="Outfit"/>
                <a:ea typeface="Outfit"/>
                <a:cs typeface="Outfit"/>
                <a:sym typeface="Outfit"/>
              </a:rPr>
              <a:t>Artificial Neural Networks (ANN) and Convolutional Neural Networks (CNN) </a:t>
            </a:r>
            <a:endParaRPr b="0" i="0" sz="1550" u="none" cap="none" strike="noStrike"/>
          </a:p>
        </p:txBody>
      </p:sp>
      <p:sp>
        <p:nvSpPr>
          <p:cNvPr id="235" name="Google Shape;235;p30"/>
          <p:cNvSpPr/>
          <p:nvPr/>
        </p:nvSpPr>
        <p:spPr>
          <a:xfrm>
            <a:off x="7483078" y="2618065"/>
            <a:ext cx="6447234" cy="525780"/>
          </a:xfrm>
          <a:prstGeom prst="rect">
            <a:avLst/>
          </a:prstGeom>
          <a:noFill/>
          <a:ln>
            <a:noFill/>
          </a:ln>
        </p:spPr>
        <p:txBody>
          <a:bodyPr anchorCtr="0" anchor="t" bIns="0" lIns="0" spcFirstLastPara="1" rIns="0" wrap="square" tIns="0">
            <a:noAutofit/>
          </a:bodyPr>
          <a:lstStyle/>
          <a:p>
            <a:pPr indent="0" lvl="0" marL="0" marR="0" rtl="0" algn="l">
              <a:lnSpc>
                <a:spcPct val="164000"/>
              </a:lnSpc>
              <a:spcBef>
                <a:spcPts val="0"/>
              </a:spcBef>
              <a:spcAft>
                <a:spcPts val="0"/>
              </a:spcAft>
              <a:buClr>
                <a:srgbClr val="2A2742"/>
              </a:buClr>
              <a:buSzPts val="1250"/>
              <a:buFont typeface="Arimo"/>
              <a:buNone/>
            </a:pPr>
            <a:r>
              <a:rPr b="0" i="0" lang="en-US" sz="1250" u="none" cap="none" strike="noStrike">
                <a:solidFill>
                  <a:srgbClr val="2A2742"/>
                </a:solidFill>
                <a:latin typeface="Arimo"/>
                <a:ea typeface="Arimo"/>
                <a:cs typeface="Arimo"/>
                <a:sym typeface="Arimo"/>
              </a:rPr>
              <a:t>emerged as top performers. ANN achieved an impressive MAE=0.26, RMSE=0.36, and R²=0.98. CNN followed closely with MAE=0.39, RMSE=0.61, and R²=0.96.</a:t>
            </a:r>
            <a:endParaRPr b="0" i="0" sz="1250" u="none" cap="none" strike="noStrike"/>
          </a:p>
        </p:txBody>
      </p:sp>
      <p:sp>
        <p:nvSpPr>
          <p:cNvPr id="236" name="Google Shape;236;p30"/>
          <p:cNvSpPr/>
          <p:nvPr/>
        </p:nvSpPr>
        <p:spPr>
          <a:xfrm>
            <a:off x="7483078" y="3275290"/>
            <a:ext cx="2830592" cy="246459"/>
          </a:xfrm>
          <a:prstGeom prst="rect">
            <a:avLst/>
          </a:prstGeom>
          <a:noFill/>
          <a:ln>
            <a:noFill/>
          </a:ln>
        </p:spPr>
        <p:txBody>
          <a:bodyPr anchorCtr="0" anchor="t" bIns="0" lIns="0" spcFirstLastPara="1" rIns="0" wrap="square" tIns="0">
            <a:noAutofit/>
          </a:bodyPr>
          <a:lstStyle/>
          <a:p>
            <a:pPr indent="0" lvl="0" marL="0" marR="0" rtl="0" algn="l">
              <a:lnSpc>
                <a:spcPct val="122580"/>
              </a:lnSpc>
              <a:spcBef>
                <a:spcPts val="0"/>
              </a:spcBef>
              <a:spcAft>
                <a:spcPts val="0"/>
              </a:spcAft>
              <a:buClr>
                <a:srgbClr val="231971"/>
              </a:buClr>
              <a:buSzPts val="1550"/>
              <a:buFont typeface="Outfit"/>
              <a:buNone/>
            </a:pPr>
            <a:r>
              <a:rPr b="1" i="0" lang="en-US" sz="1550" u="none" cap="none" strike="noStrike">
                <a:solidFill>
                  <a:srgbClr val="231971"/>
                </a:solidFill>
                <a:latin typeface="Outfit"/>
                <a:ea typeface="Outfit"/>
                <a:cs typeface="Outfit"/>
                <a:sym typeface="Outfit"/>
              </a:rPr>
              <a:t>LSTM/GRU Underperformance</a:t>
            </a:r>
            <a:endParaRPr b="0" i="0" sz="1550" u="none" cap="none" strike="noStrike"/>
          </a:p>
        </p:txBody>
      </p:sp>
      <p:sp>
        <p:nvSpPr>
          <p:cNvPr id="237" name="Google Shape;237;p30"/>
          <p:cNvSpPr/>
          <p:nvPr/>
        </p:nvSpPr>
        <p:spPr>
          <a:xfrm>
            <a:off x="7483078" y="3653195"/>
            <a:ext cx="6447234" cy="788670"/>
          </a:xfrm>
          <a:prstGeom prst="rect">
            <a:avLst/>
          </a:prstGeom>
          <a:noFill/>
          <a:ln>
            <a:noFill/>
          </a:ln>
        </p:spPr>
        <p:txBody>
          <a:bodyPr anchorCtr="0" anchor="t" bIns="0" lIns="0" spcFirstLastPara="1" rIns="0" wrap="square" tIns="0">
            <a:noAutofit/>
          </a:bodyPr>
          <a:lstStyle/>
          <a:p>
            <a:pPr indent="0" lvl="0" marL="0" marR="0" rtl="0" algn="l">
              <a:lnSpc>
                <a:spcPct val="164000"/>
              </a:lnSpc>
              <a:spcBef>
                <a:spcPts val="0"/>
              </a:spcBef>
              <a:spcAft>
                <a:spcPts val="0"/>
              </a:spcAft>
              <a:buClr>
                <a:srgbClr val="2A2742"/>
              </a:buClr>
              <a:buSzPts val="1250"/>
              <a:buFont typeface="Arimo"/>
              <a:buNone/>
            </a:pPr>
            <a:r>
              <a:rPr b="0" i="0" lang="en-US" sz="1250" u="none" cap="none" strike="noStrike">
                <a:solidFill>
                  <a:srgbClr val="2A2742"/>
                </a:solidFill>
                <a:latin typeface="Arimo"/>
                <a:ea typeface="Arimo"/>
                <a:cs typeface="Arimo"/>
                <a:sym typeface="Arimo"/>
              </a:rPr>
              <a:t>Surprisingly, LSTM and GRU models performed poorly (MAE and RMSE around 66). This is likely due to the stable feature patterns and the small input window size, which didn't fully leverage their sequential learning capabilities.</a:t>
            </a:r>
            <a:endParaRPr b="0" i="0" sz="1250" u="none" cap="none" strike="noStrike"/>
          </a:p>
        </p:txBody>
      </p:sp>
      <p:sp>
        <p:nvSpPr>
          <p:cNvPr id="238" name="Google Shape;238;p30"/>
          <p:cNvSpPr/>
          <p:nvPr/>
        </p:nvSpPr>
        <p:spPr>
          <a:xfrm>
            <a:off x="12291750" y="7230225"/>
            <a:ext cx="2235300" cy="905100"/>
          </a:xfrm>
          <a:prstGeom prst="rect">
            <a:avLst/>
          </a:prstGeom>
          <a:solidFill>
            <a:srgbClr val="BFBFD8"/>
          </a:solidFill>
          <a:ln cap="flat" cmpd="sng" w="9525">
            <a:solidFill>
              <a:srgbClr val="BFBFD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1"/>
          <p:cNvSpPr/>
          <p:nvPr/>
        </p:nvSpPr>
        <p:spPr>
          <a:xfrm>
            <a:off x="793790" y="699254"/>
            <a:ext cx="10472976" cy="63793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31971"/>
              </a:buClr>
              <a:buSzPts val="4000"/>
              <a:buFont typeface="Outfit"/>
              <a:buNone/>
            </a:pPr>
            <a:r>
              <a:rPr b="1" i="0" lang="en-US" sz="4000" u="none" cap="none" strike="noStrike">
                <a:solidFill>
                  <a:srgbClr val="231971"/>
                </a:solidFill>
                <a:latin typeface="Outfit"/>
                <a:ea typeface="Outfit"/>
                <a:cs typeface="Outfit"/>
                <a:sym typeface="Outfit"/>
              </a:rPr>
              <a:t>FastAPI Deployment: Real-time Forecasting</a:t>
            </a:r>
            <a:endParaRPr b="0" i="0" sz="4000" u="none" cap="none" strike="noStrike"/>
          </a:p>
        </p:txBody>
      </p:sp>
      <p:sp>
        <p:nvSpPr>
          <p:cNvPr id="245" name="Google Shape;245;p31"/>
          <p:cNvSpPr/>
          <p:nvPr/>
        </p:nvSpPr>
        <p:spPr>
          <a:xfrm>
            <a:off x="793790" y="1847374"/>
            <a:ext cx="2551748" cy="3188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31971"/>
              </a:buClr>
              <a:buSzPts val="2000"/>
              <a:buFont typeface="Outfit"/>
              <a:buNone/>
            </a:pPr>
            <a:r>
              <a:rPr b="1" i="0" lang="en-US" sz="2000" u="none" cap="none" strike="noStrike">
                <a:solidFill>
                  <a:srgbClr val="231971"/>
                </a:solidFill>
                <a:latin typeface="Outfit"/>
                <a:ea typeface="Outfit"/>
                <a:cs typeface="Outfit"/>
                <a:sym typeface="Outfit"/>
              </a:rPr>
              <a:t>Model Preparation</a:t>
            </a:r>
            <a:endParaRPr b="0" i="0" sz="2000" u="none" cap="none" strike="noStrike"/>
          </a:p>
        </p:txBody>
      </p:sp>
      <p:sp>
        <p:nvSpPr>
          <p:cNvPr id="246" name="Google Shape;246;p31"/>
          <p:cNvSpPr/>
          <p:nvPr/>
        </p:nvSpPr>
        <p:spPr>
          <a:xfrm>
            <a:off x="793790" y="2370296"/>
            <a:ext cx="6272451" cy="980123"/>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2A2742"/>
              </a:buClr>
              <a:buSzPts val="1600"/>
              <a:buFont typeface="Arimo"/>
              <a:buNone/>
            </a:pPr>
            <a:r>
              <a:rPr b="0" i="0" lang="en-US" sz="1600" u="none" cap="none" strike="noStrike">
                <a:solidFill>
                  <a:srgbClr val="2A2742"/>
                </a:solidFill>
                <a:latin typeface="Arimo"/>
                <a:ea typeface="Arimo"/>
                <a:cs typeface="Arimo"/>
                <a:sym typeface="Arimo"/>
              </a:rPr>
              <a:t>The trained CNN model, </a:t>
            </a:r>
            <a:r>
              <a:rPr b="1" i="0" lang="en-US" sz="1600" u="none" cap="none" strike="noStrike">
                <a:solidFill>
                  <a:srgbClr val="2A2742"/>
                </a:solidFill>
                <a:latin typeface="Arimo"/>
                <a:ea typeface="Arimo"/>
                <a:cs typeface="Arimo"/>
                <a:sym typeface="Arimo"/>
              </a:rPr>
              <a:t>cnn_model.pt</a:t>
            </a:r>
            <a:r>
              <a:rPr b="0" i="0" lang="en-US" sz="1600" u="none" cap="none" strike="noStrike">
                <a:solidFill>
                  <a:srgbClr val="2A2742"/>
                </a:solidFill>
                <a:latin typeface="Arimo"/>
                <a:ea typeface="Arimo"/>
                <a:cs typeface="Arimo"/>
                <a:sym typeface="Arimo"/>
              </a:rPr>
              <a:t>, was selected for deployment due to its robust performance and suitability for real-time inference.</a:t>
            </a:r>
            <a:endParaRPr b="0" i="0" sz="1600" u="none" cap="none" strike="noStrike"/>
          </a:p>
        </p:txBody>
      </p:sp>
      <p:sp>
        <p:nvSpPr>
          <p:cNvPr id="247" name="Google Shape;247;p31"/>
          <p:cNvSpPr/>
          <p:nvPr/>
        </p:nvSpPr>
        <p:spPr>
          <a:xfrm>
            <a:off x="793790" y="3554492"/>
            <a:ext cx="2551748" cy="3188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31971"/>
              </a:buClr>
              <a:buSzPts val="2000"/>
              <a:buFont typeface="Outfit"/>
              <a:buNone/>
            </a:pPr>
            <a:r>
              <a:rPr b="1" i="0" lang="en-US" sz="2000" u="none" cap="none" strike="noStrike">
                <a:solidFill>
                  <a:srgbClr val="231971"/>
                </a:solidFill>
                <a:latin typeface="Outfit"/>
                <a:ea typeface="Outfit"/>
                <a:cs typeface="Outfit"/>
                <a:sym typeface="Outfit"/>
              </a:rPr>
              <a:t>FastAPI Integration</a:t>
            </a:r>
            <a:endParaRPr b="0" i="0" sz="2000" u="none" cap="none" strike="noStrike"/>
          </a:p>
        </p:txBody>
      </p:sp>
      <p:sp>
        <p:nvSpPr>
          <p:cNvPr id="248" name="Google Shape;248;p31"/>
          <p:cNvSpPr/>
          <p:nvPr/>
        </p:nvSpPr>
        <p:spPr>
          <a:xfrm>
            <a:off x="793790" y="4077414"/>
            <a:ext cx="6272451" cy="326708"/>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2A2742"/>
              </a:buClr>
              <a:buSzPts val="1600"/>
              <a:buFont typeface="Arimo"/>
              <a:buNone/>
            </a:pPr>
            <a:r>
              <a:rPr b="0" i="0" lang="en-US" sz="1600" u="none" cap="none" strike="noStrike">
                <a:solidFill>
                  <a:srgbClr val="2A2742"/>
                </a:solidFill>
                <a:latin typeface="Arimo"/>
                <a:ea typeface="Arimo"/>
                <a:cs typeface="Arimo"/>
                <a:sym typeface="Arimo"/>
              </a:rPr>
              <a:t>FastAPI was used to create a RESTful API with two key routes:</a:t>
            </a:r>
            <a:endParaRPr b="0" i="0" sz="1600" u="none" cap="none" strike="noStrike"/>
          </a:p>
        </p:txBody>
      </p:sp>
      <p:sp>
        <p:nvSpPr>
          <p:cNvPr id="249" name="Google Shape;249;p31"/>
          <p:cNvSpPr/>
          <p:nvPr/>
        </p:nvSpPr>
        <p:spPr>
          <a:xfrm>
            <a:off x="793790" y="4587835"/>
            <a:ext cx="6272451" cy="326708"/>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2A2742"/>
              </a:buClr>
              <a:buSzPts val="1600"/>
              <a:buFont typeface="Arimo"/>
              <a:buNone/>
            </a:pPr>
            <a:r>
              <a:rPr b="1" i="0" lang="en-US" sz="1600" u="none" cap="none" strike="noStrike">
                <a:solidFill>
                  <a:srgbClr val="2A2742"/>
                </a:solidFill>
                <a:latin typeface="Arimo"/>
                <a:ea typeface="Arimo"/>
                <a:cs typeface="Arimo"/>
                <a:sym typeface="Arimo"/>
              </a:rPr>
              <a:t>GET /</a:t>
            </a:r>
            <a:r>
              <a:rPr b="0" i="0" lang="en-US" sz="1600" u="none" cap="none" strike="noStrike">
                <a:solidFill>
                  <a:srgbClr val="2A2742"/>
                </a:solidFill>
                <a:latin typeface="Arimo"/>
                <a:ea typeface="Arimo"/>
                <a:cs typeface="Arimo"/>
                <a:sym typeface="Arimo"/>
              </a:rPr>
              <a:t>: Returns the current status of the model service.</a:t>
            </a:r>
            <a:endParaRPr b="0" i="0" sz="1600" u="none" cap="none" strike="noStrike"/>
          </a:p>
        </p:txBody>
      </p:sp>
      <p:sp>
        <p:nvSpPr>
          <p:cNvPr id="250" name="Google Shape;250;p31"/>
          <p:cNvSpPr/>
          <p:nvPr/>
        </p:nvSpPr>
        <p:spPr>
          <a:xfrm>
            <a:off x="793790" y="4985980"/>
            <a:ext cx="6272451" cy="653415"/>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2A2742"/>
              </a:buClr>
              <a:buSzPts val="1600"/>
              <a:buFont typeface="Arimo"/>
              <a:buNone/>
            </a:pPr>
            <a:r>
              <a:rPr b="1" i="0" lang="en-US" sz="1600" u="none" cap="none" strike="noStrike">
                <a:solidFill>
                  <a:srgbClr val="2A2742"/>
                </a:solidFill>
                <a:latin typeface="Arimo"/>
                <a:ea typeface="Arimo"/>
                <a:cs typeface="Arimo"/>
                <a:sym typeface="Arimo"/>
              </a:rPr>
              <a:t>POST /predict</a:t>
            </a:r>
            <a:r>
              <a:rPr b="0" i="0" lang="en-US" sz="1600" u="none" cap="none" strike="noStrike">
                <a:solidFill>
                  <a:srgbClr val="2A2742"/>
                </a:solidFill>
                <a:latin typeface="Arimo"/>
                <a:ea typeface="Arimo"/>
                <a:cs typeface="Arimo"/>
                <a:sym typeface="Arimo"/>
              </a:rPr>
              <a:t>: Accepts a JSON payload containing 13 features and returns the forecasted price.</a:t>
            </a:r>
            <a:endParaRPr b="0" i="0" sz="1600" u="none" cap="none" strike="noStrike"/>
          </a:p>
        </p:txBody>
      </p:sp>
      <p:sp>
        <p:nvSpPr>
          <p:cNvPr id="251" name="Google Shape;251;p31"/>
          <p:cNvSpPr/>
          <p:nvPr/>
        </p:nvSpPr>
        <p:spPr>
          <a:xfrm>
            <a:off x="793790" y="5843468"/>
            <a:ext cx="2551748" cy="3188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31971"/>
              </a:buClr>
              <a:buSzPts val="2000"/>
              <a:buFont typeface="Outfit"/>
              <a:buNone/>
            </a:pPr>
            <a:r>
              <a:rPr b="1" i="0" lang="en-US" sz="2000" u="none" cap="none" strike="noStrike">
                <a:solidFill>
                  <a:srgbClr val="231971"/>
                </a:solidFill>
                <a:latin typeface="Outfit"/>
                <a:ea typeface="Outfit"/>
                <a:cs typeface="Outfit"/>
                <a:sym typeface="Outfit"/>
              </a:rPr>
              <a:t>Prediction Pipeline</a:t>
            </a:r>
            <a:endParaRPr b="0" i="0" sz="2000" u="none" cap="none" strike="noStrike"/>
          </a:p>
        </p:txBody>
      </p:sp>
      <p:sp>
        <p:nvSpPr>
          <p:cNvPr id="252" name="Google Shape;252;p31"/>
          <p:cNvSpPr/>
          <p:nvPr/>
        </p:nvSpPr>
        <p:spPr>
          <a:xfrm>
            <a:off x="793790" y="6366391"/>
            <a:ext cx="6272451" cy="980123"/>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2A2742"/>
              </a:buClr>
              <a:buSzPts val="1600"/>
              <a:buFont typeface="Arimo"/>
              <a:buNone/>
            </a:pPr>
            <a:r>
              <a:rPr b="0" i="0" lang="en-US" sz="1600" u="none" cap="none" strike="noStrike">
                <a:solidFill>
                  <a:srgbClr val="2A2742"/>
                </a:solidFill>
                <a:latin typeface="Arimo"/>
                <a:ea typeface="Arimo"/>
                <a:cs typeface="Arimo"/>
                <a:sym typeface="Arimo"/>
              </a:rPr>
              <a:t>The model is loaded using PyTorch, processes the input features, and returns predictions as a JSON response, enabling seamless integration with other applications.</a:t>
            </a:r>
            <a:endParaRPr b="0" i="0" sz="1600" u="none" cap="none" strike="noStrike"/>
          </a:p>
        </p:txBody>
      </p:sp>
      <p:sp>
        <p:nvSpPr>
          <p:cNvPr id="253" name="Google Shape;253;p31"/>
          <p:cNvSpPr/>
          <p:nvPr/>
        </p:nvSpPr>
        <p:spPr>
          <a:xfrm>
            <a:off x="7571780" y="1872853"/>
            <a:ext cx="6272451" cy="632698"/>
          </a:xfrm>
          <a:prstGeom prst="roundRect">
            <a:avLst>
              <a:gd fmla="val 13552" name="adj"/>
            </a:avLst>
          </a:prstGeom>
          <a:solidFill>
            <a:srgbClr val="D7D2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1"/>
          <p:cNvSpPr/>
          <p:nvPr/>
        </p:nvSpPr>
        <p:spPr>
          <a:xfrm>
            <a:off x="7561659" y="1872853"/>
            <a:ext cx="6292691" cy="632698"/>
          </a:xfrm>
          <a:prstGeom prst="roundRect">
            <a:avLst>
              <a:gd fmla="val 4840" name="adj"/>
            </a:avLst>
          </a:prstGeom>
          <a:solidFill>
            <a:srgbClr val="D7D2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1"/>
          <p:cNvSpPr/>
          <p:nvPr/>
        </p:nvSpPr>
        <p:spPr>
          <a:xfrm>
            <a:off x="7765733" y="2025848"/>
            <a:ext cx="5884545" cy="326708"/>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2A2742"/>
              </a:buClr>
              <a:buSzPts val="1600"/>
              <a:buFont typeface="Consolas"/>
              <a:buNone/>
            </a:pPr>
            <a:r>
              <a:rPr b="0" i="0" lang="en-US" sz="1600" u="none" cap="none" strike="noStrike">
                <a:solidFill>
                  <a:srgbClr val="2A2742"/>
                </a:solidFill>
                <a:highlight>
                  <a:srgbClr val="D7D2F9"/>
                </a:highlight>
                <a:latin typeface="Consolas"/>
                <a:ea typeface="Consolas"/>
                <a:cs typeface="Consolas"/>
                <a:sym typeface="Consolas"/>
              </a:rPr>
              <a:t>{ "features": [1.1, 2.0, ..., 0.9] }</a:t>
            </a:r>
            <a:endParaRPr b="0" i="0" sz="1600" u="none" cap="none" strike="noStrike"/>
          </a:p>
        </p:txBody>
      </p:sp>
      <p:pic>
        <p:nvPicPr>
          <p:cNvPr descr="preencoded.png" id="256" name="Google Shape;256;p31"/>
          <p:cNvPicPr preferRelativeResize="0"/>
          <p:nvPr/>
        </p:nvPicPr>
        <p:blipFill rotWithShape="1">
          <a:blip r:embed="rId3">
            <a:alphaModFix/>
          </a:blip>
          <a:srcRect b="0" l="0" r="0" t="0"/>
          <a:stretch/>
        </p:blipFill>
        <p:spPr>
          <a:xfrm>
            <a:off x="7571780" y="2735104"/>
            <a:ext cx="6272451" cy="3219807"/>
          </a:xfrm>
          <a:prstGeom prst="rect">
            <a:avLst/>
          </a:prstGeom>
          <a:noFill/>
          <a:ln>
            <a:noFill/>
          </a:ln>
        </p:spPr>
      </p:pic>
      <p:sp>
        <p:nvSpPr>
          <p:cNvPr id="257" name="Google Shape;257;p31"/>
          <p:cNvSpPr/>
          <p:nvPr/>
        </p:nvSpPr>
        <p:spPr>
          <a:xfrm>
            <a:off x="7571780" y="6184463"/>
            <a:ext cx="6272451" cy="632698"/>
          </a:xfrm>
          <a:prstGeom prst="roundRect">
            <a:avLst>
              <a:gd fmla="val 13552" name="adj"/>
            </a:avLst>
          </a:prstGeom>
          <a:solidFill>
            <a:srgbClr val="D7D2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1"/>
          <p:cNvSpPr/>
          <p:nvPr/>
        </p:nvSpPr>
        <p:spPr>
          <a:xfrm>
            <a:off x="7561659" y="6184463"/>
            <a:ext cx="6292691" cy="632698"/>
          </a:xfrm>
          <a:prstGeom prst="roundRect">
            <a:avLst>
              <a:gd fmla="val 4840" name="adj"/>
            </a:avLst>
          </a:prstGeom>
          <a:solidFill>
            <a:srgbClr val="D7D2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1"/>
          <p:cNvSpPr/>
          <p:nvPr/>
        </p:nvSpPr>
        <p:spPr>
          <a:xfrm>
            <a:off x="7765733" y="6337459"/>
            <a:ext cx="5884545" cy="326708"/>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2A2742"/>
              </a:buClr>
              <a:buSzPts val="1600"/>
              <a:buFont typeface="Consolas"/>
              <a:buNone/>
            </a:pPr>
            <a:r>
              <a:rPr b="0" i="0" lang="en-US" sz="1600" u="none" cap="none" strike="noStrike">
                <a:solidFill>
                  <a:srgbClr val="2A2742"/>
                </a:solidFill>
                <a:highlight>
                  <a:srgbClr val="D7D2F9"/>
                </a:highlight>
                <a:latin typeface="Consolas"/>
                <a:ea typeface="Consolas"/>
                <a:cs typeface="Consolas"/>
                <a:sym typeface="Consolas"/>
              </a:rPr>
              <a:t>{ "prediction": 2453.14 }</a:t>
            </a:r>
            <a:endParaRPr b="0" i="0" sz="1600" u="none" cap="none" strike="noStrike"/>
          </a:p>
        </p:txBody>
      </p:sp>
      <p:sp>
        <p:nvSpPr>
          <p:cNvPr id="260" name="Google Shape;260;p31"/>
          <p:cNvSpPr/>
          <p:nvPr/>
        </p:nvSpPr>
        <p:spPr>
          <a:xfrm>
            <a:off x="12291750" y="7230225"/>
            <a:ext cx="2235300" cy="905100"/>
          </a:xfrm>
          <a:prstGeom prst="rect">
            <a:avLst/>
          </a:prstGeom>
          <a:solidFill>
            <a:srgbClr val="BFBFD8"/>
          </a:solidFill>
          <a:ln cap="flat" cmpd="sng" w="9525">
            <a:solidFill>
              <a:srgbClr val="BFBFD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2"/>
          <p:cNvSpPr/>
          <p:nvPr/>
        </p:nvSpPr>
        <p:spPr>
          <a:xfrm>
            <a:off x="793790" y="738664"/>
            <a:ext cx="6446520"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31971"/>
              </a:buClr>
              <a:buSzPts val="4450"/>
              <a:buFont typeface="Outfit"/>
              <a:buNone/>
            </a:pPr>
            <a:r>
              <a:rPr b="1" i="0" lang="en-US" sz="4450" u="none" cap="none" strike="noStrike">
                <a:solidFill>
                  <a:srgbClr val="231971"/>
                </a:solidFill>
                <a:latin typeface="Outfit"/>
                <a:ea typeface="Outfit"/>
                <a:cs typeface="Outfit"/>
                <a:sym typeface="Outfit"/>
              </a:rPr>
              <a:t>Deployment unit testing </a:t>
            </a:r>
            <a:endParaRPr b="0" i="0" sz="4450" u="none" cap="none" strike="noStrike"/>
          </a:p>
        </p:txBody>
      </p:sp>
      <p:pic>
        <p:nvPicPr>
          <p:cNvPr descr="preencoded.png" id="267" name="Google Shape;267;p32"/>
          <p:cNvPicPr preferRelativeResize="0"/>
          <p:nvPr/>
        </p:nvPicPr>
        <p:blipFill rotWithShape="1">
          <a:blip r:embed="rId3">
            <a:alphaModFix/>
          </a:blip>
          <a:srcRect b="0" l="0" r="0" t="0"/>
          <a:stretch/>
        </p:blipFill>
        <p:spPr>
          <a:xfrm>
            <a:off x="793790" y="1901071"/>
            <a:ext cx="13042821" cy="5589746"/>
          </a:xfrm>
          <a:prstGeom prst="rect">
            <a:avLst/>
          </a:prstGeom>
          <a:noFill/>
          <a:ln>
            <a:noFill/>
          </a:ln>
        </p:spPr>
      </p:pic>
      <p:sp>
        <p:nvSpPr>
          <p:cNvPr id="268" name="Google Shape;268;p32"/>
          <p:cNvSpPr/>
          <p:nvPr/>
        </p:nvSpPr>
        <p:spPr>
          <a:xfrm>
            <a:off x="12291750" y="7490825"/>
            <a:ext cx="2235300" cy="644400"/>
          </a:xfrm>
          <a:prstGeom prst="rect">
            <a:avLst/>
          </a:prstGeom>
          <a:solidFill>
            <a:srgbClr val="BFBFD8"/>
          </a:solidFill>
          <a:ln cap="flat" cmpd="sng" w="9525">
            <a:solidFill>
              <a:srgbClr val="BFBFD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descr="preencoded.png" id="274" name="Google Shape;274;p33"/>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275" name="Google Shape;275;p33"/>
          <p:cNvSpPr/>
          <p:nvPr/>
        </p:nvSpPr>
        <p:spPr>
          <a:xfrm>
            <a:off x="793790" y="738664"/>
            <a:ext cx="7020639" cy="673418"/>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231971"/>
              </a:buClr>
              <a:buSzPts val="4200"/>
              <a:buFont typeface="Outfit"/>
              <a:buNone/>
            </a:pPr>
            <a:r>
              <a:rPr b="1" i="0" lang="en-US" sz="4200" u="none" cap="none" strike="noStrike">
                <a:solidFill>
                  <a:srgbClr val="231971"/>
                </a:solidFill>
                <a:latin typeface="Outfit"/>
                <a:ea typeface="Outfit"/>
                <a:cs typeface="Outfit"/>
                <a:sym typeface="Outfit"/>
              </a:rPr>
              <a:t>Final Insights &amp; Future Work</a:t>
            </a:r>
            <a:endParaRPr b="0" i="0" sz="4200" u="none" cap="none" strike="noStrike"/>
          </a:p>
        </p:txBody>
      </p:sp>
      <p:sp>
        <p:nvSpPr>
          <p:cNvPr id="276" name="Google Shape;276;p33"/>
          <p:cNvSpPr/>
          <p:nvPr/>
        </p:nvSpPr>
        <p:spPr>
          <a:xfrm>
            <a:off x="793790" y="1735217"/>
            <a:ext cx="484823" cy="484823"/>
          </a:xfrm>
          <a:prstGeom prst="roundRect">
            <a:avLst>
              <a:gd fmla="val 18667" name="adj"/>
            </a:avLst>
          </a:prstGeom>
          <a:solidFill>
            <a:srgbClr val="E9E6FA"/>
          </a:solidFill>
          <a:ln cap="flat" cmpd="sng" w="9525">
            <a:solidFill>
              <a:srgbClr val="BDB8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3"/>
          <p:cNvSpPr/>
          <p:nvPr/>
        </p:nvSpPr>
        <p:spPr>
          <a:xfrm>
            <a:off x="1493996" y="1809274"/>
            <a:ext cx="2790825" cy="336590"/>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2A2742"/>
              </a:buClr>
              <a:buSzPts val="2100"/>
              <a:buFont typeface="Outfit"/>
              <a:buNone/>
            </a:pPr>
            <a:r>
              <a:rPr b="1" i="0" lang="en-US" sz="2100" u="none" cap="none" strike="noStrike">
                <a:solidFill>
                  <a:srgbClr val="2A2742"/>
                </a:solidFill>
                <a:latin typeface="Outfit"/>
                <a:ea typeface="Outfit"/>
                <a:cs typeface="Outfit"/>
                <a:sym typeface="Outfit"/>
              </a:rPr>
              <a:t>Top Model Performers</a:t>
            </a:r>
            <a:endParaRPr b="0" i="0" sz="2100" u="none" cap="none" strike="noStrike"/>
          </a:p>
        </p:txBody>
      </p:sp>
      <p:sp>
        <p:nvSpPr>
          <p:cNvPr id="278" name="Google Shape;278;p33"/>
          <p:cNvSpPr/>
          <p:nvPr/>
        </p:nvSpPr>
        <p:spPr>
          <a:xfrm>
            <a:off x="1493996" y="2275046"/>
            <a:ext cx="6856214" cy="68961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A2742"/>
              </a:buClr>
              <a:buSzPts val="1650"/>
              <a:buFont typeface="Arimo"/>
              <a:buNone/>
            </a:pPr>
            <a:r>
              <a:rPr b="1" i="0" lang="en-US" sz="1650" u="none" cap="none" strike="noStrike">
                <a:solidFill>
                  <a:srgbClr val="2A2742"/>
                </a:solidFill>
                <a:latin typeface="Arimo"/>
                <a:ea typeface="Arimo"/>
                <a:cs typeface="Arimo"/>
                <a:sym typeface="Arimo"/>
              </a:rPr>
              <a:t>SARIMAX:</a:t>
            </a:r>
            <a:r>
              <a:rPr b="0" i="0" lang="en-US" sz="1650" u="none" cap="none" strike="noStrike">
                <a:solidFill>
                  <a:srgbClr val="2A2742"/>
                </a:solidFill>
                <a:latin typeface="Arimo"/>
                <a:ea typeface="Arimo"/>
                <a:cs typeface="Arimo"/>
                <a:sym typeface="Arimo"/>
              </a:rPr>
              <a:t> Best classical model, excelling with external dependencies.</a:t>
            </a:r>
            <a:endParaRPr b="0" i="0" sz="1650" u="none" cap="none" strike="noStrike"/>
          </a:p>
        </p:txBody>
      </p:sp>
      <p:sp>
        <p:nvSpPr>
          <p:cNvPr id="279" name="Google Shape;279;p33"/>
          <p:cNvSpPr/>
          <p:nvPr/>
        </p:nvSpPr>
        <p:spPr>
          <a:xfrm>
            <a:off x="1493996" y="3040023"/>
            <a:ext cx="6856214" cy="344805"/>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A2742"/>
              </a:buClr>
              <a:buSzPts val="1650"/>
              <a:buFont typeface="Arimo"/>
              <a:buNone/>
            </a:pPr>
            <a:r>
              <a:rPr b="1" i="0" lang="en-US" sz="1650" u="none" cap="none" strike="noStrike">
                <a:solidFill>
                  <a:srgbClr val="2A2742"/>
                </a:solidFill>
                <a:latin typeface="Arimo"/>
                <a:ea typeface="Arimo"/>
                <a:cs typeface="Arimo"/>
                <a:sym typeface="Arimo"/>
              </a:rPr>
              <a:t>Prophet:</a:t>
            </a:r>
            <a:r>
              <a:rPr b="0" i="0" lang="en-US" sz="1650" u="none" cap="none" strike="noStrike">
                <a:solidFill>
                  <a:srgbClr val="2A2742"/>
                </a:solidFill>
                <a:latin typeface="Arimo"/>
                <a:ea typeface="Arimo"/>
                <a:cs typeface="Arimo"/>
                <a:sym typeface="Arimo"/>
              </a:rPr>
              <a:t> Most interpretable, strong for trend and seasonality.</a:t>
            </a:r>
            <a:endParaRPr b="0" i="0" sz="1650" u="none" cap="none" strike="noStrike"/>
          </a:p>
        </p:txBody>
      </p:sp>
      <p:sp>
        <p:nvSpPr>
          <p:cNvPr id="280" name="Google Shape;280;p33"/>
          <p:cNvSpPr/>
          <p:nvPr/>
        </p:nvSpPr>
        <p:spPr>
          <a:xfrm>
            <a:off x="1493996" y="3460194"/>
            <a:ext cx="6856214" cy="344805"/>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A2742"/>
              </a:buClr>
              <a:buSzPts val="1650"/>
              <a:buFont typeface="Arimo"/>
              <a:buNone/>
            </a:pPr>
            <a:r>
              <a:rPr b="1" i="0" lang="en-US" sz="1650" u="none" cap="none" strike="noStrike">
                <a:solidFill>
                  <a:srgbClr val="2A2742"/>
                </a:solidFill>
                <a:latin typeface="Arimo"/>
                <a:ea typeface="Arimo"/>
                <a:cs typeface="Arimo"/>
                <a:sym typeface="Arimo"/>
              </a:rPr>
              <a:t>ANN:</a:t>
            </a:r>
            <a:r>
              <a:rPr b="0" i="0" lang="en-US" sz="1650" u="none" cap="none" strike="noStrike">
                <a:solidFill>
                  <a:srgbClr val="2A2742"/>
                </a:solidFill>
                <a:latin typeface="Arimo"/>
                <a:ea typeface="Arimo"/>
                <a:cs typeface="Arimo"/>
                <a:sym typeface="Arimo"/>
              </a:rPr>
              <a:t> Best overall accuracy, ideal for complex patterns.</a:t>
            </a:r>
            <a:endParaRPr b="0" i="0" sz="1650" u="none" cap="none" strike="noStrike"/>
          </a:p>
        </p:txBody>
      </p:sp>
      <p:sp>
        <p:nvSpPr>
          <p:cNvPr id="281" name="Google Shape;281;p33"/>
          <p:cNvSpPr/>
          <p:nvPr/>
        </p:nvSpPr>
        <p:spPr>
          <a:xfrm>
            <a:off x="1493996" y="3880366"/>
            <a:ext cx="6856214" cy="344805"/>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A2742"/>
              </a:buClr>
              <a:buSzPts val="1650"/>
              <a:buFont typeface="Arimo"/>
              <a:buNone/>
            </a:pPr>
            <a:r>
              <a:rPr b="1" i="0" lang="en-US" sz="1650" u="none" cap="none" strike="noStrike">
                <a:solidFill>
                  <a:srgbClr val="2A2742"/>
                </a:solidFill>
                <a:latin typeface="Arimo"/>
                <a:ea typeface="Arimo"/>
                <a:cs typeface="Arimo"/>
                <a:sym typeface="Arimo"/>
              </a:rPr>
              <a:t>CNN:</a:t>
            </a:r>
            <a:r>
              <a:rPr b="0" i="0" lang="en-US" sz="1650" u="none" cap="none" strike="noStrike">
                <a:solidFill>
                  <a:srgbClr val="2A2742"/>
                </a:solidFill>
                <a:latin typeface="Arimo"/>
                <a:ea typeface="Arimo"/>
                <a:cs typeface="Arimo"/>
                <a:sym typeface="Arimo"/>
              </a:rPr>
              <a:t> Chosen for deployment due to robust performance.</a:t>
            </a:r>
            <a:endParaRPr b="0" i="0" sz="1650" u="none" cap="none" strike="noStrike"/>
          </a:p>
        </p:txBody>
      </p:sp>
      <p:sp>
        <p:nvSpPr>
          <p:cNvPr id="282" name="Google Shape;282;p33"/>
          <p:cNvSpPr/>
          <p:nvPr/>
        </p:nvSpPr>
        <p:spPr>
          <a:xfrm>
            <a:off x="793790" y="4656058"/>
            <a:ext cx="484823" cy="484823"/>
          </a:xfrm>
          <a:prstGeom prst="roundRect">
            <a:avLst>
              <a:gd fmla="val 18667" name="adj"/>
            </a:avLst>
          </a:prstGeom>
          <a:solidFill>
            <a:srgbClr val="E9E6FA"/>
          </a:solidFill>
          <a:ln cap="flat" cmpd="sng" w="9525">
            <a:solidFill>
              <a:srgbClr val="BDB8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3"/>
          <p:cNvSpPr/>
          <p:nvPr/>
        </p:nvSpPr>
        <p:spPr>
          <a:xfrm>
            <a:off x="1493996" y="4730115"/>
            <a:ext cx="2739390" cy="336590"/>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2A2742"/>
              </a:buClr>
              <a:buSzPts val="2100"/>
              <a:buFont typeface="Outfit"/>
              <a:buNone/>
            </a:pPr>
            <a:r>
              <a:rPr b="1" i="0" lang="en-US" sz="2100" u="none" cap="none" strike="noStrike">
                <a:solidFill>
                  <a:srgbClr val="2A2742"/>
                </a:solidFill>
                <a:latin typeface="Outfit"/>
                <a:ea typeface="Outfit"/>
                <a:cs typeface="Outfit"/>
                <a:sym typeface="Outfit"/>
              </a:rPr>
              <a:t>Future Enhancements</a:t>
            </a:r>
            <a:endParaRPr b="0" i="0" sz="2100" u="none" cap="none" strike="noStrike"/>
          </a:p>
        </p:txBody>
      </p:sp>
      <p:sp>
        <p:nvSpPr>
          <p:cNvPr id="284" name="Google Shape;284;p33"/>
          <p:cNvSpPr/>
          <p:nvPr/>
        </p:nvSpPr>
        <p:spPr>
          <a:xfrm>
            <a:off x="1493996" y="5195888"/>
            <a:ext cx="6856214" cy="68961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A2742"/>
              </a:buClr>
              <a:buSzPts val="1650"/>
              <a:buFont typeface="Arimo"/>
              <a:buNone/>
            </a:pPr>
            <a:r>
              <a:rPr b="1" i="0" lang="en-US" sz="1650" u="none" cap="none" strike="noStrike">
                <a:solidFill>
                  <a:srgbClr val="2A2742"/>
                </a:solidFill>
                <a:latin typeface="Arimo"/>
                <a:ea typeface="Arimo"/>
                <a:cs typeface="Arimo"/>
                <a:sym typeface="Arimo"/>
              </a:rPr>
              <a:t>Ensemble Modeling:</a:t>
            </a:r>
            <a:r>
              <a:rPr b="0" i="0" lang="en-US" sz="1650" u="none" cap="none" strike="noStrike">
                <a:solidFill>
                  <a:srgbClr val="2A2742"/>
                </a:solidFill>
                <a:latin typeface="Arimo"/>
                <a:ea typeface="Arimo"/>
                <a:cs typeface="Arimo"/>
                <a:sym typeface="Arimo"/>
              </a:rPr>
              <a:t> Combine CNN and Prophet for enhanced accuracy.</a:t>
            </a:r>
            <a:endParaRPr b="0" i="0" sz="1650" u="none" cap="none" strike="noStrike"/>
          </a:p>
        </p:txBody>
      </p:sp>
      <p:sp>
        <p:nvSpPr>
          <p:cNvPr id="285" name="Google Shape;285;p33"/>
          <p:cNvSpPr/>
          <p:nvPr/>
        </p:nvSpPr>
        <p:spPr>
          <a:xfrm>
            <a:off x="1493996" y="5960864"/>
            <a:ext cx="6856214" cy="344805"/>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A2742"/>
              </a:buClr>
              <a:buSzPts val="1650"/>
              <a:buFont typeface="Arimo"/>
              <a:buNone/>
            </a:pPr>
            <a:r>
              <a:rPr b="1" i="0" lang="en-US" sz="1650" u="none" cap="none" strike="noStrike">
                <a:solidFill>
                  <a:srgbClr val="2A2742"/>
                </a:solidFill>
                <a:latin typeface="Arimo"/>
                <a:ea typeface="Arimo"/>
                <a:cs typeface="Arimo"/>
                <a:sym typeface="Arimo"/>
              </a:rPr>
              <a:t>Anomaly Detection:</a:t>
            </a:r>
            <a:r>
              <a:rPr b="0" i="0" lang="en-US" sz="1650" u="none" cap="none" strike="noStrike">
                <a:solidFill>
                  <a:srgbClr val="2A2742"/>
                </a:solidFill>
                <a:latin typeface="Arimo"/>
                <a:ea typeface="Arimo"/>
                <a:cs typeface="Arimo"/>
                <a:sym typeface="Arimo"/>
              </a:rPr>
              <a:t> Implement alerts for unusual data points.</a:t>
            </a:r>
            <a:endParaRPr b="0" i="0" sz="1650" u="none" cap="none" strike="noStrike"/>
          </a:p>
        </p:txBody>
      </p:sp>
      <p:sp>
        <p:nvSpPr>
          <p:cNvPr id="286" name="Google Shape;286;p33"/>
          <p:cNvSpPr/>
          <p:nvPr/>
        </p:nvSpPr>
        <p:spPr>
          <a:xfrm>
            <a:off x="1493996" y="6381036"/>
            <a:ext cx="6856214" cy="68961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A2742"/>
              </a:buClr>
              <a:buSzPts val="1650"/>
              <a:buFont typeface="Arimo"/>
              <a:buNone/>
            </a:pPr>
            <a:r>
              <a:rPr b="1" i="0" lang="en-US" sz="1650" u="none" cap="none" strike="noStrike">
                <a:solidFill>
                  <a:srgbClr val="2A2742"/>
                </a:solidFill>
                <a:latin typeface="Arimo"/>
                <a:ea typeface="Arimo"/>
                <a:cs typeface="Arimo"/>
                <a:sym typeface="Arimo"/>
              </a:rPr>
              <a:t>Streamlit Dashboard:</a:t>
            </a:r>
            <a:r>
              <a:rPr b="0" i="0" lang="en-US" sz="1650" u="none" cap="none" strike="noStrike">
                <a:solidFill>
                  <a:srgbClr val="2A2742"/>
                </a:solidFill>
                <a:latin typeface="Arimo"/>
                <a:ea typeface="Arimo"/>
                <a:cs typeface="Arimo"/>
                <a:sym typeface="Arimo"/>
              </a:rPr>
              <a:t> Create an interactive dashboard for visualization.</a:t>
            </a:r>
            <a:endParaRPr b="0" i="0" sz="1650" u="none" cap="none" strike="noStrike"/>
          </a:p>
        </p:txBody>
      </p:sp>
      <p:sp>
        <p:nvSpPr>
          <p:cNvPr id="287" name="Google Shape;287;p33"/>
          <p:cNvSpPr/>
          <p:nvPr/>
        </p:nvSpPr>
        <p:spPr>
          <a:xfrm>
            <a:off x="1493996" y="7146012"/>
            <a:ext cx="6856214" cy="344805"/>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A2742"/>
              </a:buClr>
              <a:buSzPts val="1650"/>
              <a:buFont typeface="Arimo"/>
              <a:buNone/>
            </a:pPr>
            <a:r>
              <a:rPr b="1" i="0" lang="en-US" sz="1650" u="none" cap="none" strike="noStrike">
                <a:solidFill>
                  <a:srgbClr val="2A2742"/>
                </a:solidFill>
                <a:latin typeface="Arimo"/>
                <a:ea typeface="Arimo"/>
                <a:cs typeface="Arimo"/>
                <a:sym typeface="Arimo"/>
              </a:rPr>
              <a:t>Live Data Pipeline:</a:t>
            </a:r>
            <a:r>
              <a:rPr b="0" i="0" lang="en-US" sz="1650" u="none" cap="none" strike="noStrike">
                <a:solidFill>
                  <a:srgbClr val="2A2742"/>
                </a:solidFill>
                <a:latin typeface="Arimo"/>
                <a:ea typeface="Arimo"/>
                <a:cs typeface="Arimo"/>
                <a:sym typeface="Arimo"/>
              </a:rPr>
              <a:t> Integrate with live data sources and databases.</a:t>
            </a:r>
            <a:endParaRPr b="0" i="0" sz="1650" u="none" cap="none" strike="noStrike"/>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20"/>
          <p:cNvSpPr/>
          <p:nvPr/>
        </p:nvSpPr>
        <p:spPr>
          <a:xfrm>
            <a:off x="793790" y="1481138"/>
            <a:ext cx="13042821" cy="1417558"/>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31971"/>
              </a:buClr>
              <a:buSzPts val="4450"/>
              <a:buFont typeface="Outfit"/>
              <a:buNone/>
            </a:pPr>
            <a:r>
              <a:rPr b="1" i="0" lang="en-US" sz="4450" u="none" cap="none" strike="noStrike">
                <a:solidFill>
                  <a:srgbClr val="231971"/>
                </a:solidFill>
                <a:latin typeface="Outfit"/>
                <a:ea typeface="Outfit"/>
                <a:cs typeface="Outfit"/>
                <a:sym typeface="Outfit"/>
              </a:rPr>
              <a:t>Project Objectives: Forecasting Financial Time Series</a:t>
            </a:r>
            <a:endParaRPr b="0" i="0" sz="4450" u="none" cap="none" strike="noStrike"/>
          </a:p>
        </p:txBody>
      </p:sp>
      <p:sp>
        <p:nvSpPr>
          <p:cNvPr id="90" name="Google Shape;90;p20"/>
          <p:cNvSpPr/>
          <p:nvPr/>
        </p:nvSpPr>
        <p:spPr>
          <a:xfrm>
            <a:off x="793790" y="3352324"/>
            <a:ext cx="510302" cy="510302"/>
          </a:xfrm>
          <a:prstGeom prst="roundRect">
            <a:avLst>
              <a:gd fmla="val 18669" name="adj"/>
            </a:avLst>
          </a:prstGeom>
          <a:solidFill>
            <a:srgbClr val="E9E6FA"/>
          </a:solidFill>
          <a:ln cap="flat" cmpd="sng" w="9525">
            <a:solidFill>
              <a:srgbClr val="BDB8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0"/>
          <p:cNvSpPr/>
          <p:nvPr/>
        </p:nvSpPr>
        <p:spPr>
          <a:xfrm>
            <a:off x="1530906" y="3430191"/>
            <a:ext cx="3355181"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A2742"/>
              </a:buClr>
              <a:buSzPts val="2200"/>
              <a:buFont typeface="Outfit"/>
              <a:buNone/>
            </a:pPr>
            <a:r>
              <a:rPr b="1" i="0" lang="en-US" sz="2200" u="none" cap="none" strike="noStrike">
                <a:solidFill>
                  <a:srgbClr val="2A2742"/>
                </a:solidFill>
                <a:latin typeface="Outfit"/>
                <a:ea typeface="Outfit"/>
                <a:cs typeface="Outfit"/>
                <a:sym typeface="Outfit"/>
              </a:rPr>
              <a:t>Accurate Price Prediction</a:t>
            </a:r>
            <a:endParaRPr b="0" i="0" sz="2200" u="none" cap="none" strike="noStrike"/>
          </a:p>
        </p:txBody>
      </p:sp>
      <p:sp>
        <p:nvSpPr>
          <p:cNvPr id="92" name="Google Shape;92;p20"/>
          <p:cNvSpPr/>
          <p:nvPr/>
        </p:nvSpPr>
        <p:spPr>
          <a:xfrm>
            <a:off x="1530906" y="3920609"/>
            <a:ext cx="3421499"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A2742"/>
              </a:buClr>
              <a:buSzPts val="1750"/>
              <a:buFont typeface="Arimo"/>
              <a:buNone/>
            </a:pPr>
            <a:r>
              <a:rPr b="0" i="0" lang="en-US" sz="1750" u="none" cap="none" strike="noStrike">
                <a:solidFill>
                  <a:srgbClr val="2A2742"/>
                </a:solidFill>
                <a:latin typeface="Arimo"/>
                <a:ea typeface="Arimo"/>
                <a:cs typeface="Arimo"/>
                <a:sym typeface="Arimo"/>
              </a:rPr>
              <a:t>Forecast the close price of a financial time series to gain market insights.</a:t>
            </a:r>
            <a:endParaRPr b="0" i="0" sz="1750" u="none" cap="none" strike="noStrike"/>
          </a:p>
        </p:txBody>
      </p:sp>
      <p:sp>
        <p:nvSpPr>
          <p:cNvPr id="93" name="Google Shape;93;p20"/>
          <p:cNvSpPr/>
          <p:nvPr/>
        </p:nvSpPr>
        <p:spPr>
          <a:xfrm>
            <a:off x="5235893" y="3352324"/>
            <a:ext cx="510302" cy="510302"/>
          </a:xfrm>
          <a:prstGeom prst="roundRect">
            <a:avLst>
              <a:gd fmla="val 18669" name="adj"/>
            </a:avLst>
          </a:prstGeom>
          <a:solidFill>
            <a:srgbClr val="E9E6FA"/>
          </a:solidFill>
          <a:ln cap="flat" cmpd="sng" w="9525">
            <a:solidFill>
              <a:srgbClr val="BDB8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0"/>
          <p:cNvSpPr/>
          <p:nvPr/>
        </p:nvSpPr>
        <p:spPr>
          <a:xfrm>
            <a:off x="5973008" y="3430191"/>
            <a:ext cx="3421499" cy="70866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A2742"/>
              </a:buClr>
              <a:buSzPts val="2200"/>
              <a:buFont typeface="Outfit"/>
              <a:buNone/>
            </a:pPr>
            <a:r>
              <a:rPr b="1" i="0" lang="en-US" sz="2200" u="none" cap="none" strike="noStrike">
                <a:solidFill>
                  <a:srgbClr val="2A2742"/>
                </a:solidFill>
                <a:latin typeface="Outfit"/>
                <a:ea typeface="Outfit"/>
                <a:cs typeface="Outfit"/>
                <a:sym typeface="Outfit"/>
              </a:rPr>
              <a:t>Diverse Model Application</a:t>
            </a:r>
            <a:endParaRPr b="0" i="0" sz="2200" u="none" cap="none" strike="noStrike"/>
          </a:p>
        </p:txBody>
      </p:sp>
      <p:sp>
        <p:nvSpPr>
          <p:cNvPr id="95" name="Google Shape;95;p20"/>
          <p:cNvSpPr/>
          <p:nvPr/>
        </p:nvSpPr>
        <p:spPr>
          <a:xfrm>
            <a:off x="5973008" y="4274939"/>
            <a:ext cx="3421499"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A2742"/>
              </a:buClr>
              <a:buSzPts val="1750"/>
              <a:buFont typeface="Arimo"/>
              <a:buNone/>
            </a:pPr>
            <a:r>
              <a:rPr b="0" i="0" lang="en-US" sz="1750" u="none" cap="none" strike="noStrike">
                <a:solidFill>
                  <a:srgbClr val="2A2742"/>
                </a:solidFill>
                <a:latin typeface="Arimo"/>
                <a:ea typeface="Arimo"/>
                <a:cs typeface="Arimo"/>
                <a:sym typeface="Arimo"/>
              </a:rPr>
              <a:t>Apply and evaluate classical, machine learning, deep learning, and Prophet models.</a:t>
            </a:r>
            <a:endParaRPr b="0" i="0" sz="1750" u="none" cap="none" strike="noStrike"/>
          </a:p>
        </p:txBody>
      </p:sp>
      <p:sp>
        <p:nvSpPr>
          <p:cNvPr id="96" name="Google Shape;96;p20"/>
          <p:cNvSpPr/>
          <p:nvPr/>
        </p:nvSpPr>
        <p:spPr>
          <a:xfrm>
            <a:off x="9677995" y="3352324"/>
            <a:ext cx="510302" cy="510302"/>
          </a:xfrm>
          <a:prstGeom prst="roundRect">
            <a:avLst>
              <a:gd fmla="val 18669" name="adj"/>
            </a:avLst>
          </a:prstGeom>
          <a:solidFill>
            <a:srgbClr val="E9E6FA"/>
          </a:solidFill>
          <a:ln cap="flat" cmpd="sng" w="9525">
            <a:solidFill>
              <a:srgbClr val="BDB8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0"/>
          <p:cNvSpPr/>
          <p:nvPr/>
        </p:nvSpPr>
        <p:spPr>
          <a:xfrm>
            <a:off x="10415111" y="3430191"/>
            <a:ext cx="3415546"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A2742"/>
              </a:buClr>
              <a:buSzPts val="2200"/>
              <a:buFont typeface="Outfit"/>
              <a:buNone/>
            </a:pPr>
            <a:r>
              <a:rPr b="1" i="0" lang="en-US" sz="2200" u="none" cap="none" strike="noStrike">
                <a:solidFill>
                  <a:srgbClr val="2A2742"/>
                </a:solidFill>
                <a:latin typeface="Outfit"/>
                <a:ea typeface="Outfit"/>
                <a:cs typeface="Outfit"/>
                <a:sym typeface="Outfit"/>
              </a:rPr>
              <a:t>Performance Comparison</a:t>
            </a:r>
            <a:endParaRPr b="0" i="0" sz="2200" u="none" cap="none" strike="noStrike"/>
          </a:p>
        </p:txBody>
      </p:sp>
      <p:sp>
        <p:nvSpPr>
          <p:cNvPr id="98" name="Google Shape;98;p20"/>
          <p:cNvSpPr/>
          <p:nvPr/>
        </p:nvSpPr>
        <p:spPr>
          <a:xfrm>
            <a:off x="10415111" y="3920609"/>
            <a:ext cx="3421499"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A2742"/>
              </a:buClr>
              <a:buSzPts val="1750"/>
              <a:buFont typeface="Arimo"/>
              <a:buNone/>
            </a:pPr>
            <a:r>
              <a:rPr b="0" i="0" lang="en-US" sz="1750" u="none" cap="none" strike="noStrike">
                <a:solidFill>
                  <a:srgbClr val="2A2742"/>
                </a:solidFill>
                <a:latin typeface="Arimo"/>
                <a:ea typeface="Arimo"/>
                <a:cs typeface="Arimo"/>
                <a:sym typeface="Arimo"/>
              </a:rPr>
              <a:t>Rigorously compare the performance of each model to identify the most effective.</a:t>
            </a:r>
            <a:endParaRPr b="0" i="0" sz="1750" u="none" cap="none" strike="noStrike"/>
          </a:p>
        </p:txBody>
      </p:sp>
      <p:sp>
        <p:nvSpPr>
          <p:cNvPr id="99" name="Google Shape;99;p20"/>
          <p:cNvSpPr/>
          <p:nvPr/>
        </p:nvSpPr>
        <p:spPr>
          <a:xfrm>
            <a:off x="793790" y="5817275"/>
            <a:ext cx="510302" cy="510302"/>
          </a:xfrm>
          <a:prstGeom prst="roundRect">
            <a:avLst>
              <a:gd fmla="val 18669" name="adj"/>
            </a:avLst>
          </a:prstGeom>
          <a:solidFill>
            <a:srgbClr val="E9E6FA"/>
          </a:solidFill>
          <a:ln cap="flat" cmpd="sng" w="9525">
            <a:solidFill>
              <a:srgbClr val="BDB8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0"/>
          <p:cNvSpPr/>
          <p:nvPr/>
        </p:nvSpPr>
        <p:spPr>
          <a:xfrm>
            <a:off x="1530906" y="5895142"/>
            <a:ext cx="3462576"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A2742"/>
              </a:buClr>
              <a:buSzPts val="2200"/>
              <a:buFont typeface="Outfit"/>
              <a:buNone/>
            </a:pPr>
            <a:r>
              <a:rPr b="1" i="0" lang="en-US" sz="2200" u="none" cap="none" strike="noStrike">
                <a:solidFill>
                  <a:srgbClr val="2A2742"/>
                </a:solidFill>
                <a:latin typeface="Outfit"/>
                <a:ea typeface="Outfit"/>
                <a:cs typeface="Outfit"/>
                <a:sym typeface="Outfit"/>
              </a:rPr>
              <a:t>Robust Model Deployment</a:t>
            </a:r>
            <a:endParaRPr b="0" i="0" sz="2200" u="none" cap="none" strike="noStrike"/>
          </a:p>
        </p:txBody>
      </p:sp>
      <p:sp>
        <p:nvSpPr>
          <p:cNvPr id="101" name="Google Shape;101;p20"/>
          <p:cNvSpPr/>
          <p:nvPr/>
        </p:nvSpPr>
        <p:spPr>
          <a:xfrm>
            <a:off x="1530906" y="6385560"/>
            <a:ext cx="12305705"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A2742"/>
              </a:buClr>
              <a:buSzPts val="1750"/>
              <a:buFont typeface="Arimo"/>
              <a:buNone/>
            </a:pPr>
            <a:r>
              <a:rPr b="0" i="0" lang="en-US" sz="1750" u="none" cap="none" strike="noStrike">
                <a:solidFill>
                  <a:srgbClr val="2A2742"/>
                </a:solidFill>
                <a:latin typeface="Arimo"/>
                <a:ea typeface="Arimo"/>
                <a:cs typeface="Arimo"/>
                <a:sym typeface="Arimo"/>
              </a:rPr>
              <a:t>Deploy the best-performing model using FastAPI and PyTorch for real-time predictions.</a:t>
            </a:r>
            <a:endParaRPr b="0" i="0" sz="1750" u="none" cap="none" strike="noStrike"/>
          </a:p>
        </p:txBody>
      </p:sp>
      <p:sp>
        <p:nvSpPr>
          <p:cNvPr id="102" name="Google Shape;102;p20"/>
          <p:cNvSpPr/>
          <p:nvPr/>
        </p:nvSpPr>
        <p:spPr>
          <a:xfrm>
            <a:off x="12291750" y="7230225"/>
            <a:ext cx="2235300" cy="905100"/>
          </a:xfrm>
          <a:prstGeom prst="rect">
            <a:avLst/>
          </a:prstGeom>
          <a:solidFill>
            <a:srgbClr val="BFBFD8"/>
          </a:solidFill>
          <a:ln cap="flat" cmpd="sng" w="9525">
            <a:solidFill>
              <a:srgbClr val="BFBFD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p:nvPr/>
        </p:nvSpPr>
        <p:spPr>
          <a:xfrm>
            <a:off x="793790" y="673060"/>
            <a:ext cx="10826115" cy="63793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31971"/>
              </a:buClr>
              <a:buSzPts val="4000"/>
              <a:buFont typeface="Outfit"/>
              <a:buNone/>
            </a:pPr>
            <a:r>
              <a:rPr b="1" i="0" lang="en-US" sz="4000" u="none" cap="none" strike="noStrike">
                <a:solidFill>
                  <a:srgbClr val="231971"/>
                </a:solidFill>
                <a:latin typeface="Outfit"/>
                <a:ea typeface="Outfit"/>
                <a:cs typeface="Outfit"/>
                <a:sym typeface="Outfit"/>
              </a:rPr>
              <a:t>Data &amp; Preprocessing: Setting the Foundation</a:t>
            </a:r>
            <a:endParaRPr b="0" i="0" sz="4000" u="none" cap="none" strike="noStrike"/>
          </a:p>
        </p:txBody>
      </p:sp>
      <p:pic>
        <p:nvPicPr>
          <p:cNvPr descr="preencoded.png" id="109" name="Google Shape;109;p21"/>
          <p:cNvPicPr preferRelativeResize="0"/>
          <p:nvPr/>
        </p:nvPicPr>
        <p:blipFill rotWithShape="1">
          <a:blip r:embed="rId3">
            <a:alphaModFix/>
          </a:blip>
          <a:srcRect b="0" l="0" r="0" t="0"/>
          <a:stretch/>
        </p:blipFill>
        <p:spPr>
          <a:xfrm>
            <a:off x="793790" y="1846659"/>
            <a:ext cx="6051828" cy="4969907"/>
          </a:xfrm>
          <a:prstGeom prst="rect">
            <a:avLst/>
          </a:prstGeom>
          <a:noFill/>
          <a:ln>
            <a:noFill/>
          </a:ln>
        </p:spPr>
      </p:pic>
      <p:sp>
        <p:nvSpPr>
          <p:cNvPr id="110" name="Google Shape;110;p21"/>
          <p:cNvSpPr/>
          <p:nvPr/>
        </p:nvSpPr>
        <p:spPr>
          <a:xfrm>
            <a:off x="793790" y="7046119"/>
            <a:ext cx="6272451" cy="326708"/>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SzPts val="1600"/>
              <a:buFont typeface="Arial"/>
              <a:buNone/>
            </a:pPr>
            <a:r>
              <a:t/>
            </a:r>
            <a:endParaRPr b="0" i="0" sz="1600" u="none" cap="none" strike="noStrike"/>
          </a:p>
        </p:txBody>
      </p:sp>
      <p:sp>
        <p:nvSpPr>
          <p:cNvPr id="111" name="Google Shape;111;p21"/>
          <p:cNvSpPr/>
          <p:nvPr/>
        </p:nvSpPr>
        <p:spPr>
          <a:xfrm>
            <a:off x="7571780" y="1821180"/>
            <a:ext cx="6122789" cy="510302"/>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31971"/>
              </a:buClr>
              <a:buSzPts val="3200"/>
              <a:buFont typeface="Outfit"/>
              <a:buNone/>
            </a:pPr>
            <a:r>
              <a:rPr b="1" i="0" lang="en-US" sz="3200" u="none" cap="none" strike="noStrike">
                <a:solidFill>
                  <a:srgbClr val="231971"/>
                </a:solidFill>
                <a:latin typeface="Outfit"/>
                <a:ea typeface="Outfit"/>
                <a:cs typeface="Outfit"/>
                <a:sym typeface="Outfit"/>
              </a:rPr>
              <a:t>Data Integration &amp; Visualization</a:t>
            </a:r>
            <a:endParaRPr b="0" i="0" sz="3200" u="none" cap="none" strike="noStrike"/>
          </a:p>
        </p:txBody>
      </p:sp>
      <p:sp>
        <p:nvSpPr>
          <p:cNvPr id="112" name="Google Shape;112;p21"/>
          <p:cNvSpPr/>
          <p:nvPr/>
        </p:nvSpPr>
        <p:spPr>
          <a:xfrm>
            <a:off x="7571780" y="2535555"/>
            <a:ext cx="6272451" cy="1632585"/>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A2742"/>
              </a:buClr>
              <a:buSzPts val="2000"/>
              <a:buFont typeface="Arimo"/>
              <a:buNone/>
            </a:pPr>
            <a:r>
              <a:rPr b="0" i="0" lang="en-US" sz="2000" u="none" cap="none" strike="noStrike">
                <a:solidFill>
                  <a:srgbClr val="2A2742"/>
                </a:solidFill>
                <a:latin typeface="Arimo"/>
                <a:ea typeface="Arimo"/>
                <a:cs typeface="Arimo"/>
                <a:sym typeface="Arimo"/>
              </a:rPr>
              <a:t>Combined training and testing CSVs, featuring over 14 time-series features. Dates were parsed, and initial trends were visualized to understand underlying patterns.</a:t>
            </a:r>
            <a:endParaRPr b="0" i="0" sz="2000" u="none" cap="none" strike="noStrike"/>
          </a:p>
        </p:txBody>
      </p:sp>
      <p:sp>
        <p:nvSpPr>
          <p:cNvPr id="113" name="Google Shape;113;p21"/>
          <p:cNvSpPr/>
          <p:nvPr/>
        </p:nvSpPr>
        <p:spPr>
          <a:xfrm>
            <a:off x="7571780" y="4372213"/>
            <a:ext cx="6272451" cy="1020604"/>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31971"/>
              </a:buClr>
              <a:buSzPts val="3200"/>
              <a:buFont typeface="Outfit"/>
              <a:buNone/>
            </a:pPr>
            <a:r>
              <a:rPr b="1" i="0" lang="en-US" sz="3200" u="none" cap="none" strike="noStrike">
                <a:solidFill>
                  <a:srgbClr val="231971"/>
                </a:solidFill>
                <a:latin typeface="Outfit"/>
                <a:ea typeface="Outfit"/>
                <a:cs typeface="Outfit"/>
                <a:sym typeface="Outfit"/>
              </a:rPr>
              <a:t>Stationarity &amp; Feature Engineering</a:t>
            </a:r>
            <a:endParaRPr b="0" i="0" sz="3200" u="none" cap="none" strike="noStrike"/>
          </a:p>
        </p:txBody>
      </p:sp>
      <p:sp>
        <p:nvSpPr>
          <p:cNvPr id="114" name="Google Shape;114;p21"/>
          <p:cNvSpPr/>
          <p:nvPr/>
        </p:nvSpPr>
        <p:spPr>
          <a:xfrm>
            <a:off x="7571780" y="5596890"/>
            <a:ext cx="6272451" cy="122443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A2742"/>
              </a:buClr>
              <a:buSzPts val="2000"/>
              <a:buFont typeface="Arimo"/>
              <a:buNone/>
            </a:pPr>
            <a:r>
              <a:rPr b="0" i="0" lang="en-US" sz="2000" u="none" cap="none" strike="noStrike">
                <a:solidFill>
                  <a:srgbClr val="2A2742"/>
                </a:solidFill>
                <a:latin typeface="Arimo"/>
                <a:ea typeface="Arimo"/>
                <a:cs typeface="Arimo"/>
                <a:sym typeface="Arimo"/>
              </a:rPr>
              <a:t>The Augmented Dickey-Fuller (ADF) test confirmed stationarity. We performed seasonal decomposition and engineered new features to enhance model input.</a:t>
            </a:r>
            <a:endParaRPr b="0" i="0" sz="2000" u="none" cap="none" strike="noStrike"/>
          </a:p>
        </p:txBody>
      </p:sp>
      <p:sp>
        <p:nvSpPr>
          <p:cNvPr id="115" name="Google Shape;115;p21"/>
          <p:cNvSpPr/>
          <p:nvPr/>
        </p:nvSpPr>
        <p:spPr>
          <a:xfrm>
            <a:off x="12291750" y="7230225"/>
            <a:ext cx="2235300" cy="905100"/>
          </a:xfrm>
          <a:prstGeom prst="rect">
            <a:avLst/>
          </a:prstGeom>
          <a:solidFill>
            <a:srgbClr val="BFBFD8"/>
          </a:solidFill>
          <a:ln cap="flat" cmpd="sng" w="9525">
            <a:solidFill>
              <a:srgbClr val="BFBFD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p:nvPr/>
        </p:nvSpPr>
        <p:spPr>
          <a:xfrm>
            <a:off x="783669" y="615791"/>
            <a:ext cx="8456057" cy="454819"/>
          </a:xfrm>
          <a:prstGeom prst="rect">
            <a:avLst/>
          </a:prstGeom>
          <a:noFill/>
          <a:ln>
            <a:noFill/>
          </a:ln>
        </p:spPr>
        <p:txBody>
          <a:bodyPr anchorCtr="0" anchor="t" bIns="0" lIns="0" spcFirstLastPara="1" rIns="0" wrap="square" tIns="0">
            <a:noAutofit/>
          </a:bodyPr>
          <a:lstStyle/>
          <a:p>
            <a:pPr indent="0" lvl="0" marL="0" marR="0" rtl="0" algn="l">
              <a:lnSpc>
                <a:spcPct val="124561"/>
              </a:lnSpc>
              <a:spcBef>
                <a:spcPts val="0"/>
              </a:spcBef>
              <a:spcAft>
                <a:spcPts val="0"/>
              </a:spcAft>
              <a:buClr>
                <a:srgbClr val="231971"/>
              </a:buClr>
              <a:buSzPts val="2850"/>
              <a:buFont typeface="Outfit"/>
              <a:buNone/>
            </a:pPr>
            <a:r>
              <a:rPr b="1" i="0" lang="en-US" sz="2850" u="none" cap="none" strike="noStrike">
                <a:solidFill>
                  <a:srgbClr val="231971"/>
                </a:solidFill>
                <a:latin typeface="Outfit"/>
                <a:ea typeface="Outfit"/>
                <a:cs typeface="Outfit"/>
                <a:sym typeface="Outfit"/>
              </a:rPr>
              <a:t>Classical Models: Initial Performance Benchmarks</a:t>
            </a:r>
            <a:endParaRPr b="0" i="0" sz="2850" u="none" cap="none" strike="noStrike"/>
          </a:p>
        </p:txBody>
      </p:sp>
      <p:pic>
        <p:nvPicPr>
          <p:cNvPr descr="preencoded.png" id="122" name="Google Shape;122;p22"/>
          <p:cNvPicPr preferRelativeResize="0"/>
          <p:nvPr/>
        </p:nvPicPr>
        <p:blipFill rotWithShape="1">
          <a:blip r:embed="rId3">
            <a:alphaModFix/>
          </a:blip>
          <a:srcRect b="0" l="0" r="0" t="0"/>
          <a:stretch/>
        </p:blipFill>
        <p:spPr>
          <a:xfrm>
            <a:off x="783669" y="1452563"/>
            <a:ext cx="5804297" cy="4682966"/>
          </a:xfrm>
          <a:prstGeom prst="rect">
            <a:avLst/>
          </a:prstGeom>
          <a:noFill/>
          <a:ln>
            <a:noFill/>
          </a:ln>
        </p:spPr>
      </p:pic>
      <p:sp>
        <p:nvSpPr>
          <p:cNvPr id="123" name="Google Shape;123;p22"/>
          <p:cNvSpPr/>
          <p:nvPr/>
        </p:nvSpPr>
        <p:spPr>
          <a:xfrm>
            <a:off x="3087767" y="6135529"/>
            <a:ext cx="145494" cy="145494"/>
          </a:xfrm>
          <a:prstGeom prst="roundRect">
            <a:avLst>
              <a:gd fmla="val 12570" name="adj"/>
            </a:avLst>
          </a:prstGeom>
          <a:solidFill>
            <a:srgbClr val="100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2"/>
          <p:cNvSpPr/>
          <p:nvPr/>
        </p:nvSpPr>
        <p:spPr>
          <a:xfrm>
            <a:off x="3294221" y="6135529"/>
            <a:ext cx="315397" cy="14549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2A2742"/>
              </a:buClr>
              <a:buSzPts val="1100"/>
              <a:buFont typeface="Arimo"/>
              <a:buNone/>
            </a:pPr>
            <a:r>
              <a:rPr b="0" i="0" lang="en-US" sz="1100" u="none" cap="none" strike="noStrike">
                <a:solidFill>
                  <a:srgbClr val="2A2742"/>
                </a:solidFill>
                <a:latin typeface="Arimo"/>
                <a:ea typeface="Arimo"/>
                <a:cs typeface="Arimo"/>
                <a:sym typeface="Arimo"/>
              </a:rPr>
              <a:t>MAE</a:t>
            </a:r>
            <a:endParaRPr b="0" i="0" sz="1100" u="none" cap="none" strike="noStrike"/>
          </a:p>
        </p:txBody>
      </p:sp>
      <p:sp>
        <p:nvSpPr>
          <p:cNvPr id="125" name="Google Shape;125;p22"/>
          <p:cNvSpPr/>
          <p:nvPr/>
        </p:nvSpPr>
        <p:spPr>
          <a:xfrm>
            <a:off x="3762018" y="6135529"/>
            <a:ext cx="145494" cy="145494"/>
          </a:xfrm>
          <a:prstGeom prst="roundRect">
            <a:avLst>
              <a:gd fmla="val 12570" name="adj"/>
            </a:avLst>
          </a:prstGeom>
          <a:solidFill>
            <a:srgbClr val="2E1B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2"/>
          <p:cNvSpPr/>
          <p:nvPr/>
        </p:nvSpPr>
        <p:spPr>
          <a:xfrm>
            <a:off x="3968472" y="6135529"/>
            <a:ext cx="420410" cy="14549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2A2742"/>
              </a:buClr>
              <a:buSzPts val="1100"/>
              <a:buFont typeface="Arimo"/>
              <a:buNone/>
            </a:pPr>
            <a:r>
              <a:rPr b="0" i="0" lang="en-US" sz="1100" u="none" cap="none" strike="noStrike">
                <a:solidFill>
                  <a:srgbClr val="2A2742"/>
                </a:solidFill>
                <a:latin typeface="Arimo"/>
                <a:ea typeface="Arimo"/>
                <a:cs typeface="Arimo"/>
                <a:sym typeface="Arimo"/>
              </a:rPr>
              <a:t>RMSE</a:t>
            </a:r>
            <a:endParaRPr b="0" i="0" sz="1100" u="none" cap="none" strike="noStrike"/>
          </a:p>
        </p:txBody>
      </p:sp>
      <p:sp>
        <p:nvSpPr>
          <p:cNvPr id="127" name="Google Shape;127;p22"/>
          <p:cNvSpPr/>
          <p:nvPr/>
        </p:nvSpPr>
        <p:spPr>
          <a:xfrm>
            <a:off x="7500342" y="1419820"/>
            <a:ext cx="6354008" cy="872966"/>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0" lang="en-US" sz="1400" u="none" cap="none" strike="noStrike">
                <a:solidFill>
                  <a:srgbClr val="2A2742"/>
                </a:solidFill>
                <a:latin typeface="Arimo"/>
                <a:ea typeface="Arimo"/>
                <a:cs typeface="Arimo"/>
                <a:sym typeface="Arimo"/>
              </a:rPr>
              <a:t>Classical models like Simple Exponential Smoothing, Holt's Linear Trend, and Holt-Winters provided moderate performance. While effective for basic trends, they struggled with complex patterns in the financial time series.</a:t>
            </a:r>
            <a:endParaRPr b="0" i="0" sz="1400" u="none" cap="none" strike="noStrike"/>
          </a:p>
        </p:txBody>
      </p:sp>
      <p:sp>
        <p:nvSpPr>
          <p:cNvPr id="128" name="Google Shape;128;p22"/>
          <p:cNvSpPr/>
          <p:nvPr/>
        </p:nvSpPr>
        <p:spPr>
          <a:xfrm>
            <a:off x="7500342" y="2423755"/>
            <a:ext cx="6354008" cy="581978"/>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0" lang="en-US" sz="1400" u="none" cap="none" strike="noStrike">
                <a:solidFill>
                  <a:srgbClr val="2A2742"/>
                </a:solidFill>
                <a:latin typeface="Arimo"/>
                <a:ea typeface="Arimo"/>
                <a:cs typeface="Arimo"/>
                <a:sym typeface="Arimo"/>
              </a:rPr>
              <a:t>This highlights the need for more sophisticated models to capture intricate data behaviors.</a:t>
            </a:r>
            <a:endParaRPr b="0" i="0" sz="1400" u="none" cap="none" strike="noStrike"/>
          </a:p>
        </p:txBody>
      </p:sp>
      <p:pic>
        <p:nvPicPr>
          <p:cNvPr descr="preencoded.png" id="129" name="Google Shape;129;p22"/>
          <p:cNvPicPr preferRelativeResize="0"/>
          <p:nvPr/>
        </p:nvPicPr>
        <p:blipFill rotWithShape="1">
          <a:blip r:embed="rId4">
            <a:alphaModFix/>
          </a:blip>
          <a:srcRect b="0" l="0" r="0" t="0"/>
          <a:stretch/>
        </p:blipFill>
        <p:spPr>
          <a:xfrm>
            <a:off x="7500342" y="3169444"/>
            <a:ext cx="6354008" cy="4347448"/>
          </a:xfrm>
          <a:prstGeom prst="rect">
            <a:avLst/>
          </a:prstGeom>
          <a:noFill/>
          <a:ln>
            <a:noFill/>
          </a:ln>
        </p:spPr>
      </p:pic>
      <p:sp>
        <p:nvSpPr>
          <p:cNvPr id="130" name="Google Shape;130;p22"/>
          <p:cNvSpPr/>
          <p:nvPr/>
        </p:nvSpPr>
        <p:spPr>
          <a:xfrm>
            <a:off x="12753575" y="7553350"/>
            <a:ext cx="1773600" cy="582000"/>
          </a:xfrm>
          <a:prstGeom prst="rect">
            <a:avLst/>
          </a:prstGeom>
          <a:solidFill>
            <a:srgbClr val="BFBFD8"/>
          </a:solidFill>
          <a:ln cap="flat" cmpd="sng" w="9525">
            <a:solidFill>
              <a:srgbClr val="BFBFD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p:nvPr/>
        </p:nvSpPr>
        <p:spPr>
          <a:xfrm>
            <a:off x="793790" y="1650087"/>
            <a:ext cx="7570827"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31971"/>
              </a:buClr>
              <a:buSzPts val="4450"/>
              <a:buFont typeface="Outfit"/>
              <a:buNone/>
            </a:pPr>
            <a:r>
              <a:rPr b="1" i="0" lang="en-US" sz="4450" u="none" cap="none" strike="noStrike">
                <a:solidFill>
                  <a:srgbClr val="231971"/>
                </a:solidFill>
                <a:latin typeface="Outfit"/>
                <a:ea typeface="Outfit"/>
                <a:cs typeface="Outfit"/>
                <a:sym typeface="Outfit"/>
              </a:rPr>
              <a:t>Exponential Moving Average</a:t>
            </a:r>
            <a:endParaRPr b="0" i="0" sz="4450" u="none" cap="none" strike="noStrike"/>
          </a:p>
        </p:txBody>
      </p:sp>
      <p:sp>
        <p:nvSpPr>
          <p:cNvPr id="137" name="Google Shape;137;p23"/>
          <p:cNvSpPr/>
          <p:nvPr/>
        </p:nvSpPr>
        <p:spPr>
          <a:xfrm>
            <a:off x="793790" y="2903101"/>
            <a:ext cx="3978116"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SzPts val="1750"/>
              <a:buFont typeface="Arial"/>
              <a:buNone/>
            </a:pPr>
            <a:r>
              <a:t/>
            </a:r>
            <a:endParaRPr b="0" i="0" sz="1750" u="none" cap="none" strike="noStrike"/>
          </a:p>
        </p:txBody>
      </p:sp>
      <p:pic>
        <p:nvPicPr>
          <p:cNvPr descr="preencoded.png" id="138" name="Google Shape;138;p23"/>
          <p:cNvPicPr preferRelativeResize="0"/>
          <p:nvPr/>
        </p:nvPicPr>
        <p:blipFill rotWithShape="1">
          <a:blip r:embed="rId3">
            <a:alphaModFix/>
          </a:blip>
          <a:srcRect b="0" l="0" r="0" t="0"/>
          <a:stretch/>
        </p:blipFill>
        <p:spPr>
          <a:xfrm>
            <a:off x="793790" y="3521154"/>
            <a:ext cx="3978116" cy="1776889"/>
          </a:xfrm>
          <a:prstGeom prst="rect">
            <a:avLst/>
          </a:prstGeom>
          <a:noFill/>
          <a:ln>
            <a:noFill/>
          </a:ln>
        </p:spPr>
      </p:pic>
      <p:pic>
        <p:nvPicPr>
          <p:cNvPr descr="preencoded.png" id="139" name="Google Shape;139;p23"/>
          <p:cNvPicPr preferRelativeResize="0"/>
          <p:nvPr/>
        </p:nvPicPr>
        <p:blipFill rotWithShape="1">
          <a:blip r:embed="rId4">
            <a:alphaModFix/>
          </a:blip>
          <a:srcRect b="0" l="0" r="0" t="0"/>
          <a:stretch/>
        </p:blipFill>
        <p:spPr>
          <a:xfrm>
            <a:off x="5332928" y="2954179"/>
            <a:ext cx="3978116" cy="1789748"/>
          </a:xfrm>
          <a:prstGeom prst="rect">
            <a:avLst/>
          </a:prstGeom>
          <a:noFill/>
          <a:ln>
            <a:noFill/>
          </a:ln>
        </p:spPr>
      </p:pic>
      <p:sp>
        <p:nvSpPr>
          <p:cNvPr id="140" name="Google Shape;140;p23"/>
          <p:cNvSpPr/>
          <p:nvPr/>
        </p:nvSpPr>
        <p:spPr>
          <a:xfrm>
            <a:off x="9872067" y="2903101"/>
            <a:ext cx="3978116"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SzPts val="1750"/>
              <a:buFont typeface="Arial"/>
              <a:buNone/>
            </a:pPr>
            <a:r>
              <a:t/>
            </a:r>
            <a:endParaRPr b="0" i="0" sz="1750" u="none" cap="none" strike="noStrike"/>
          </a:p>
        </p:txBody>
      </p:sp>
      <p:pic>
        <p:nvPicPr>
          <p:cNvPr descr="preencoded.png" id="141" name="Google Shape;141;p23"/>
          <p:cNvPicPr preferRelativeResize="0"/>
          <p:nvPr/>
        </p:nvPicPr>
        <p:blipFill rotWithShape="1">
          <a:blip r:embed="rId5">
            <a:alphaModFix/>
          </a:blip>
          <a:srcRect b="0" l="0" r="0" t="0"/>
          <a:stretch/>
        </p:blipFill>
        <p:spPr>
          <a:xfrm>
            <a:off x="9872067" y="3521154"/>
            <a:ext cx="3978116" cy="1770578"/>
          </a:xfrm>
          <a:prstGeom prst="rect">
            <a:avLst/>
          </a:prstGeom>
          <a:noFill/>
          <a:ln>
            <a:noFill/>
          </a:ln>
        </p:spPr>
      </p:pic>
      <p:sp>
        <p:nvSpPr>
          <p:cNvPr id="142" name="Google Shape;142;p23"/>
          <p:cNvSpPr/>
          <p:nvPr/>
        </p:nvSpPr>
        <p:spPr>
          <a:xfrm>
            <a:off x="793790" y="6012418"/>
            <a:ext cx="5574387"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SzPts val="1750"/>
              <a:buFont typeface="Arial"/>
              <a:buNone/>
            </a:pPr>
            <a:r>
              <a:t/>
            </a:r>
            <a:endParaRPr b="0" i="0" sz="1750" u="none" cap="none" strike="noStrike"/>
          </a:p>
        </p:txBody>
      </p:sp>
      <p:sp>
        <p:nvSpPr>
          <p:cNvPr id="143" name="Google Shape;143;p23"/>
          <p:cNvSpPr/>
          <p:nvPr/>
        </p:nvSpPr>
        <p:spPr>
          <a:xfrm>
            <a:off x="6929199" y="6012418"/>
            <a:ext cx="6914912"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SzPts val="1750"/>
              <a:buFont typeface="Arial"/>
              <a:buNone/>
            </a:pPr>
            <a:r>
              <a:t/>
            </a:r>
            <a:endParaRPr b="0" i="0" sz="1750" u="none" cap="none" strike="noStrike"/>
          </a:p>
        </p:txBody>
      </p:sp>
      <p:sp>
        <p:nvSpPr>
          <p:cNvPr id="144" name="Google Shape;144;p23"/>
          <p:cNvSpPr/>
          <p:nvPr/>
        </p:nvSpPr>
        <p:spPr>
          <a:xfrm>
            <a:off x="12291750" y="7230225"/>
            <a:ext cx="2235300" cy="905100"/>
          </a:xfrm>
          <a:prstGeom prst="rect">
            <a:avLst/>
          </a:prstGeom>
          <a:solidFill>
            <a:srgbClr val="BFBFD8"/>
          </a:solidFill>
          <a:ln cap="flat" cmpd="sng" w="9525">
            <a:solidFill>
              <a:srgbClr val="BFBFD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4"/>
          <p:cNvSpPr/>
          <p:nvPr/>
        </p:nvSpPr>
        <p:spPr>
          <a:xfrm>
            <a:off x="759381" y="596622"/>
            <a:ext cx="7805738" cy="440650"/>
          </a:xfrm>
          <a:prstGeom prst="rect">
            <a:avLst/>
          </a:prstGeom>
          <a:noFill/>
          <a:ln>
            <a:noFill/>
          </a:ln>
        </p:spPr>
        <p:txBody>
          <a:bodyPr anchorCtr="0" anchor="t" bIns="0" lIns="0" spcFirstLastPara="1" rIns="0" wrap="square" tIns="0">
            <a:noAutofit/>
          </a:bodyPr>
          <a:lstStyle/>
          <a:p>
            <a:pPr indent="0" lvl="0" marL="0" marR="0" rtl="0" algn="l">
              <a:lnSpc>
                <a:spcPct val="125454"/>
              </a:lnSpc>
              <a:spcBef>
                <a:spcPts val="0"/>
              </a:spcBef>
              <a:spcAft>
                <a:spcPts val="0"/>
              </a:spcAft>
              <a:buClr>
                <a:srgbClr val="231971"/>
              </a:buClr>
              <a:buSzPts val="2750"/>
              <a:buFont typeface="Outfit"/>
              <a:buNone/>
            </a:pPr>
            <a:r>
              <a:rPr b="1" i="0" lang="en-US" sz="2750" u="none" cap="none" strike="noStrike">
                <a:solidFill>
                  <a:srgbClr val="231971"/>
                </a:solidFill>
                <a:latin typeface="Outfit"/>
                <a:ea typeface="Outfit"/>
                <a:cs typeface="Outfit"/>
                <a:sym typeface="Outfit"/>
              </a:rPr>
              <a:t>ARIMA Family Models: Capturing Dependencies</a:t>
            </a:r>
            <a:endParaRPr b="0" i="0" sz="2750" u="none" cap="none" strike="noStrike"/>
          </a:p>
        </p:txBody>
      </p:sp>
      <p:pic>
        <p:nvPicPr>
          <p:cNvPr descr="preencoded.png" id="151" name="Google Shape;151;p24"/>
          <p:cNvPicPr preferRelativeResize="0"/>
          <p:nvPr/>
        </p:nvPicPr>
        <p:blipFill rotWithShape="1">
          <a:blip r:embed="rId3">
            <a:alphaModFix/>
          </a:blip>
          <a:srcRect b="0" l="0" r="0" t="0"/>
          <a:stretch/>
        </p:blipFill>
        <p:spPr>
          <a:xfrm>
            <a:off x="759381" y="1407319"/>
            <a:ext cx="6383774" cy="6383774"/>
          </a:xfrm>
          <a:prstGeom prst="rect">
            <a:avLst/>
          </a:prstGeom>
          <a:noFill/>
          <a:ln>
            <a:noFill/>
          </a:ln>
        </p:spPr>
      </p:pic>
      <p:sp>
        <p:nvSpPr>
          <p:cNvPr id="152" name="Google Shape;152;p24"/>
          <p:cNvSpPr/>
          <p:nvPr/>
        </p:nvSpPr>
        <p:spPr>
          <a:xfrm>
            <a:off x="7494865" y="1389698"/>
            <a:ext cx="3878699" cy="352544"/>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31971"/>
              </a:buClr>
              <a:buSzPts val="2200"/>
              <a:buFont typeface="Outfit"/>
              <a:buNone/>
            </a:pPr>
            <a:r>
              <a:rPr b="1" i="0" lang="en-US" sz="2200" u="none" cap="none" strike="noStrike">
                <a:solidFill>
                  <a:srgbClr val="231971"/>
                </a:solidFill>
                <a:latin typeface="Outfit"/>
                <a:ea typeface="Outfit"/>
                <a:cs typeface="Outfit"/>
                <a:sym typeface="Outfit"/>
              </a:rPr>
              <a:t>ARIMA/SARIMA vs. SARIMAX</a:t>
            </a:r>
            <a:endParaRPr b="0" i="0" sz="2200" u="none" cap="none" strike="noStrike"/>
          </a:p>
        </p:txBody>
      </p:sp>
      <p:sp>
        <p:nvSpPr>
          <p:cNvPr id="153" name="Google Shape;153;p24"/>
          <p:cNvSpPr/>
          <p:nvPr/>
        </p:nvSpPr>
        <p:spPr>
          <a:xfrm>
            <a:off x="7494865" y="1883212"/>
            <a:ext cx="6383774" cy="846177"/>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2A2742"/>
              </a:buClr>
              <a:buSzPts val="1350"/>
              <a:buFont typeface="Arimo"/>
              <a:buNone/>
            </a:pPr>
            <a:r>
              <a:rPr b="0" i="0" lang="en-US" sz="1350" u="none" cap="none" strike="noStrike">
                <a:solidFill>
                  <a:srgbClr val="2A2742"/>
                </a:solidFill>
                <a:latin typeface="Arimo"/>
                <a:ea typeface="Arimo"/>
                <a:cs typeface="Arimo"/>
                <a:sym typeface="Arimo"/>
              </a:rPr>
              <a:t>ARIMA and SARIMA models showed moderate results (MAE=12.41, RMSE=14.52). However, SARIMAX significantly outperformed them with MAE=0.84, RMSE=1.17, and an impressive MAPE of 0.99%.</a:t>
            </a:r>
            <a:endParaRPr b="0" i="0" sz="1350" u="none" cap="none" strike="noStrike"/>
          </a:p>
        </p:txBody>
      </p:sp>
      <p:sp>
        <p:nvSpPr>
          <p:cNvPr id="154" name="Google Shape;154;p24"/>
          <p:cNvSpPr/>
          <p:nvPr/>
        </p:nvSpPr>
        <p:spPr>
          <a:xfrm>
            <a:off x="7494865" y="2870359"/>
            <a:ext cx="3802618" cy="352544"/>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31971"/>
              </a:buClr>
              <a:buSzPts val="2200"/>
              <a:buFont typeface="Outfit"/>
              <a:buNone/>
            </a:pPr>
            <a:r>
              <a:rPr b="1" i="0" lang="en-US" sz="2200" u="none" cap="none" strike="noStrike">
                <a:solidFill>
                  <a:srgbClr val="231971"/>
                </a:solidFill>
                <a:latin typeface="Outfit"/>
                <a:ea typeface="Outfit"/>
                <a:cs typeface="Outfit"/>
                <a:sym typeface="Outfit"/>
              </a:rPr>
              <a:t>SARIMAX: The Breakthrough</a:t>
            </a:r>
            <a:endParaRPr b="0" i="0" sz="2200" u="none" cap="none" strike="noStrike"/>
          </a:p>
        </p:txBody>
      </p:sp>
      <p:sp>
        <p:nvSpPr>
          <p:cNvPr id="155" name="Google Shape;155;p24"/>
          <p:cNvSpPr/>
          <p:nvPr/>
        </p:nvSpPr>
        <p:spPr>
          <a:xfrm>
            <a:off x="7494865" y="3363873"/>
            <a:ext cx="6383774" cy="564118"/>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2A2742"/>
              </a:buClr>
              <a:buSzPts val="1350"/>
              <a:buFont typeface="Arimo"/>
              <a:buNone/>
            </a:pPr>
            <a:r>
              <a:rPr b="0" i="0" lang="en-US" sz="1350" u="none" cap="none" strike="noStrike">
                <a:solidFill>
                  <a:srgbClr val="2A2742"/>
                </a:solidFill>
                <a:latin typeface="Arimo"/>
                <a:ea typeface="Arimo"/>
                <a:cs typeface="Arimo"/>
                <a:sym typeface="Arimo"/>
              </a:rPr>
              <a:t>SARIMAX's dramatic success is attributed to its ability to incorporate external regressors, capturing crucial dependencies that other models missed.</a:t>
            </a:r>
            <a:endParaRPr b="0" i="0" sz="1350" u="none" cap="none" strike="noStrike"/>
          </a:p>
        </p:txBody>
      </p:sp>
      <p:sp>
        <p:nvSpPr>
          <p:cNvPr id="156" name="Google Shape;156;p24"/>
          <p:cNvSpPr/>
          <p:nvPr/>
        </p:nvSpPr>
        <p:spPr>
          <a:xfrm>
            <a:off x="12291750" y="7230225"/>
            <a:ext cx="2235300" cy="905100"/>
          </a:xfrm>
          <a:prstGeom prst="rect">
            <a:avLst/>
          </a:prstGeom>
          <a:solidFill>
            <a:srgbClr val="BFBFD8"/>
          </a:solidFill>
          <a:ln cap="flat" cmpd="sng" w="9525">
            <a:solidFill>
              <a:srgbClr val="BFBFD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5"/>
          <p:cNvSpPr/>
          <p:nvPr/>
        </p:nvSpPr>
        <p:spPr>
          <a:xfrm>
            <a:off x="793790" y="1643896"/>
            <a:ext cx="5670590"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31971"/>
              </a:buClr>
              <a:buSzPts val="4450"/>
              <a:buFont typeface="Outfit"/>
              <a:buNone/>
            </a:pPr>
            <a:r>
              <a:rPr b="1" i="0" lang="en-US" sz="4450" u="none" cap="none" strike="noStrike">
                <a:solidFill>
                  <a:srgbClr val="231971"/>
                </a:solidFill>
                <a:latin typeface="Outfit"/>
                <a:ea typeface="Outfit"/>
                <a:cs typeface="Outfit"/>
                <a:sym typeface="Outfit"/>
              </a:rPr>
              <a:t>Arima</a:t>
            </a:r>
            <a:endParaRPr b="0" i="0" sz="4450" u="none" cap="none" strike="noStrike"/>
          </a:p>
        </p:txBody>
      </p:sp>
      <p:pic>
        <p:nvPicPr>
          <p:cNvPr descr="preencoded.png" id="163" name="Google Shape;163;p25"/>
          <p:cNvPicPr preferRelativeResize="0"/>
          <p:nvPr/>
        </p:nvPicPr>
        <p:blipFill rotWithShape="1">
          <a:blip r:embed="rId3">
            <a:alphaModFix/>
          </a:blip>
          <a:srcRect b="0" l="0" r="0" t="0"/>
          <a:stretch/>
        </p:blipFill>
        <p:spPr>
          <a:xfrm>
            <a:off x="793790" y="2947988"/>
            <a:ext cx="3978116" cy="1784509"/>
          </a:xfrm>
          <a:prstGeom prst="rect">
            <a:avLst/>
          </a:prstGeom>
          <a:noFill/>
          <a:ln>
            <a:noFill/>
          </a:ln>
        </p:spPr>
      </p:pic>
      <p:sp>
        <p:nvSpPr>
          <p:cNvPr id="164" name="Google Shape;164;p25"/>
          <p:cNvSpPr/>
          <p:nvPr/>
        </p:nvSpPr>
        <p:spPr>
          <a:xfrm>
            <a:off x="793790" y="4987647"/>
            <a:ext cx="3978116"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SzPts val="1750"/>
              <a:buFont typeface="Arial"/>
              <a:buNone/>
            </a:pPr>
            <a:r>
              <a:t/>
            </a:r>
            <a:endParaRPr b="0" i="0" sz="1750" u="none" cap="none" strike="noStrike"/>
          </a:p>
        </p:txBody>
      </p:sp>
      <p:pic>
        <p:nvPicPr>
          <p:cNvPr descr="preencoded.png" id="165" name="Google Shape;165;p25"/>
          <p:cNvPicPr preferRelativeResize="0"/>
          <p:nvPr/>
        </p:nvPicPr>
        <p:blipFill rotWithShape="1">
          <a:blip r:embed="rId4">
            <a:alphaModFix/>
          </a:blip>
          <a:srcRect b="0" l="0" r="0" t="0"/>
          <a:stretch/>
        </p:blipFill>
        <p:spPr>
          <a:xfrm>
            <a:off x="5332928" y="2947988"/>
            <a:ext cx="3978116" cy="1784985"/>
          </a:xfrm>
          <a:prstGeom prst="rect">
            <a:avLst/>
          </a:prstGeom>
          <a:noFill/>
          <a:ln>
            <a:noFill/>
          </a:ln>
        </p:spPr>
      </p:pic>
      <p:sp>
        <p:nvSpPr>
          <p:cNvPr id="166" name="Google Shape;166;p25"/>
          <p:cNvSpPr/>
          <p:nvPr/>
        </p:nvSpPr>
        <p:spPr>
          <a:xfrm>
            <a:off x="5332928" y="4988123"/>
            <a:ext cx="3978116"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SzPts val="1750"/>
              <a:buFont typeface="Arial"/>
              <a:buNone/>
            </a:pPr>
            <a:r>
              <a:t/>
            </a:r>
            <a:endParaRPr b="0" i="0" sz="1750" u="none" cap="none" strike="noStrike"/>
          </a:p>
        </p:txBody>
      </p:sp>
      <p:pic>
        <p:nvPicPr>
          <p:cNvPr descr="preencoded.png" id="167" name="Google Shape;167;p25"/>
          <p:cNvPicPr preferRelativeResize="0"/>
          <p:nvPr/>
        </p:nvPicPr>
        <p:blipFill rotWithShape="1">
          <a:blip r:embed="rId5">
            <a:alphaModFix/>
          </a:blip>
          <a:srcRect b="0" l="0" r="0" t="0"/>
          <a:stretch/>
        </p:blipFill>
        <p:spPr>
          <a:xfrm>
            <a:off x="9872067" y="2947988"/>
            <a:ext cx="3978116" cy="1789271"/>
          </a:xfrm>
          <a:prstGeom prst="rect">
            <a:avLst/>
          </a:prstGeom>
          <a:noFill/>
          <a:ln>
            <a:noFill/>
          </a:ln>
        </p:spPr>
      </p:pic>
      <p:sp>
        <p:nvSpPr>
          <p:cNvPr id="168" name="Google Shape;168;p25"/>
          <p:cNvSpPr/>
          <p:nvPr/>
        </p:nvSpPr>
        <p:spPr>
          <a:xfrm>
            <a:off x="9872067" y="4992410"/>
            <a:ext cx="3978116"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SzPts val="1750"/>
              <a:buFont typeface="Arial"/>
              <a:buNone/>
            </a:pPr>
            <a:r>
              <a:t/>
            </a:r>
            <a:endParaRPr b="0" i="0" sz="1750" u="none" cap="none" strike="noStrike"/>
          </a:p>
        </p:txBody>
      </p:sp>
      <p:sp>
        <p:nvSpPr>
          <p:cNvPr id="169" name="Google Shape;169;p25"/>
          <p:cNvSpPr/>
          <p:nvPr/>
        </p:nvSpPr>
        <p:spPr>
          <a:xfrm>
            <a:off x="793790" y="6018609"/>
            <a:ext cx="5574387"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SzPts val="1750"/>
              <a:buFont typeface="Arial"/>
              <a:buNone/>
            </a:pPr>
            <a:r>
              <a:t/>
            </a:r>
            <a:endParaRPr b="0" i="0" sz="1750" u="none" cap="none" strike="noStrike"/>
          </a:p>
        </p:txBody>
      </p:sp>
      <p:sp>
        <p:nvSpPr>
          <p:cNvPr id="170" name="Google Shape;170;p25"/>
          <p:cNvSpPr/>
          <p:nvPr/>
        </p:nvSpPr>
        <p:spPr>
          <a:xfrm>
            <a:off x="6929199" y="6018609"/>
            <a:ext cx="6914912"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SzPts val="1750"/>
              <a:buFont typeface="Arial"/>
              <a:buNone/>
            </a:pPr>
            <a:r>
              <a:t/>
            </a:r>
            <a:endParaRPr b="0" i="0" sz="1750" u="none" cap="none" strike="noStrike"/>
          </a:p>
        </p:txBody>
      </p:sp>
      <p:sp>
        <p:nvSpPr>
          <p:cNvPr id="171" name="Google Shape;171;p25"/>
          <p:cNvSpPr/>
          <p:nvPr/>
        </p:nvSpPr>
        <p:spPr>
          <a:xfrm>
            <a:off x="12291750" y="7230225"/>
            <a:ext cx="2235300" cy="905100"/>
          </a:xfrm>
          <a:prstGeom prst="rect">
            <a:avLst/>
          </a:prstGeom>
          <a:solidFill>
            <a:srgbClr val="BFBFD8"/>
          </a:solidFill>
          <a:ln cap="flat" cmpd="sng" w="9525">
            <a:solidFill>
              <a:srgbClr val="BFBFD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6"/>
          <p:cNvSpPr/>
          <p:nvPr/>
        </p:nvSpPr>
        <p:spPr>
          <a:xfrm>
            <a:off x="759381" y="596622"/>
            <a:ext cx="8474154" cy="440650"/>
          </a:xfrm>
          <a:prstGeom prst="rect">
            <a:avLst/>
          </a:prstGeom>
          <a:noFill/>
          <a:ln>
            <a:noFill/>
          </a:ln>
        </p:spPr>
        <p:txBody>
          <a:bodyPr anchorCtr="0" anchor="t" bIns="0" lIns="0" spcFirstLastPara="1" rIns="0" wrap="square" tIns="0">
            <a:noAutofit/>
          </a:bodyPr>
          <a:lstStyle/>
          <a:p>
            <a:pPr indent="0" lvl="0" marL="0" marR="0" rtl="0" algn="l">
              <a:lnSpc>
                <a:spcPct val="125454"/>
              </a:lnSpc>
              <a:spcBef>
                <a:spcPts val="0"/>
              </a:spcBef>
              <a:spcAft>
                <a:spcPts val="0"/>
              </a:spcAft>
              <a:buClr>
                <a:srgbClr val="231971"/>
              </a:buClr>
              <a:buSzPts val="2750"/>
              <a:buFont typeface="Outfit"/>
              <a:buNone/>
            </a:pPr>
            <a:r>
              <a:rPr b="1" i="0" lang="en-US" sz="2750" u="none" cap="none" strike="noStrike">
                <a:solidFill>
                  <a:srgbClr val="231971"/>
                </a:solidFill>
                <a:latin typeface="Outfit"/>
                <a:ea typeface="Outfit"/>
                <a:cs typeface="Outfit"/>
                <a:sym typeface="Outfit"/>
              </a:rPr>
              <a:t>Prophet Forecasting: Simplicity and Interpretability</a:t>
            </a:r>
            <a:endParaRPr b="0" i="0" sz="2750" u="none" cap="none" strike="noStrike"/>
          </a:p>
        </p:txBody>
      </p:sp>
      <p:sp>
        <p:nvSpPr>
          <p:cNvPr id="178" name="Google Shape;178;p26"/>
          <p:cNvSpPr/>
          <p:nvPr/>
        </p:nvSpPr>
        <p:spPr>
          <a:xfrm>
            <a:off x="759381" y="1389698"/>
            <a:ext cx="3840123" cy="352544"/>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31971"/>
              </a:buClr>
              <a:buSzPts val="2200"/>
              <a:buFont typeface="Outfit"/>
              <a:buNone/>
            </a:pPr>
            <a:r>
              <a:rPr b="1" i="0" lang="en-US" sz="2200" u="none" cap="none" strike="noStrike">
                <a:solidFill>
                  <a:srgbClr val="231971"/>
                </a:solidFill>
                <a:latin typeface="Outfit"/>
                <a:ea typeface="Outfit"/>
                <a:cs typeface="Outfit"/>
                <a:sym typeface="Outfit"/>
              </a:rPr>
              <a:t>Prophet Model Configuration</a:t>
            </a:r>
            <a:endParaRPr b="0" i="0" sz="2200" u="none" cap="none" strike="noStrike"/>
          </a:p>
        </p:txBody>
      </p:sp>
      <p:sp>
        <p:nvSpPr>
          <p:cNvPr id="179" name="Google Shape;179;p26"/>
          <p:cNvSpPr/>
          <p:nvPr/>
        </p:nvSpPr>
        <p:spPr>
          <a:xfrm>
            <a:off x="759381" y="1883212"/>
            <a:ext cx="6383774" cy="564118"/>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2A2742"/>
              </a:buClr>
              <a:buSzPts val="1350"/>
              <a:buFont typeface="Arimo"/>
              <a:buNone/>
            </a:pPr>
            <a:r>
              <a:rPr b="0" i="0" lang="en-US" sz="1350" u="none" cap="none" strike="noStrike">
                <a:solidFill>
                  <a:srgbClr val="2A2742"/>
                </a:solidFill>
                <a:latin typeface="Arimo"/>
                <a:ea typeface="Arimo"/>
                <a:cs typeface="Arimo"/>
                <a:sym typeface="Arimo"/>
              </a:rPr>
              <a:t>Prophet, a forecasting tool developed by Facebook, was configured to model trends and seasonality automatically. The final RMSE achieved was 0.498.</a:t>
            </a:r>
            <a:endParaRPr b="0" i="0" sz="1350" u="none" cap="none" strike="noStrike"/>
          </a:p>
        </p:txBody>
      </p:sp>
      <p:sp>
        <p:nvSpPr>
          <p:cNvPr id="180" name="Google Shape;180;p26"/>
          <p:cNvSpPr/>
          <p:nvPr/>
        </p:nvSpPr>
        <p:spPr>
          <a:xfrm>
            <a:off x="759381" y="2574250"/>
            <a:ext cx="6383774" cy="282059"/>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2A2742"/>
              </a:buClr>
              <a:buSzPts val="1350"/>
              <a:buFont typeface="Arimo"/>
              <a:buNone/>
            </a:pPr>
            <a:r>
              <a:rPr b="0" i="0" lang="en-US" sz="1350" u="none" cap="none" strike="noStrike">
                <a:solidFill>
                  <a:srgbClr val="2A2742"/>
                </a:solidFill>
                <a:latin typeface="Arimo"/>
                <a:ea typeface="Arimo"/>
                <a:cs typeface="Arimo"/>
                <a:sym typeface="Arimo"/>
              </a:rPr>
              <a:t>Enhanced Predictions &amp; Validation</a:t>
            </a:r>
            <a:endParaRPr b="0" i="0" sz="1350" u="none" cap="none" strike="noStrike"/>
          </a:p>
        </p:txBody>
      </p:sp>
      <p:sp>
        <p:nvSpPr>
          <p:cNvPr id="181" name="Google Shape;181;p26"/>
          <p:cNvSpPr/>
          <p:nvPr/>
        </p:nvSpPr>
        <p:spPr>
          <a:xfrm>
            <a:off x="759381" y="2983230"/>
            <a:ext cx="6383774" cy="846177"/>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2A2742"/>
              </a:buClr>
              <a:buSzPts val="1350"/>
              <a:buFont typeface="Arimo"/>
              <a:buNone/>
            </a:pPr>
            <a:r>
              <a:rPr b="0" i="0" lang="en-US" sz="1350" u="none" cap="none" strike="noStrike">
                <a:solidFill>
                  <a:srgbClr val="2A2742"/>
                </a:solidFill>
                <a:latin typeface="Arimo"/>
                <a:ea typeface="Arimo"/>
                <a:cs typeface="Arimo"/>
                <a:sym typeface="Arimo"/>
              </a:rPr>
              <a:t>The </a:t>
            </a:r>
            <a:r>
              <a:rPr b="1" i="0" lang="en-US" sz="1350" u="none" cap="none" strike="noStrike">
                <a:solidFill>
                  <a:srgbClr val="2A2742"/>
                </a:solidFill>
                <a:latin typeface="Arimo"/>
                <a:ea typeface="Arimo"/>
                <a:cs typeface="Arimo"/>
                <a:sym typeface="Arimo"/>
              </a:rPr>
              <a:t>add_regressor()</a:t>
            </a:r>
            <a:r>
              <a:rPr b="0" i="0" lang="en-US" sz="1350" u="none" cap="none" strike="noStrike">
                <a:solidFill>
                  <a:srgbClr val="2A2742"/>
                </a:solidFill>
                <a:latin typeface="Arimo"/>
                <a:ea typeface="Arimo"/>
                <a:cs typeface="Arimo"/>
                <a:sym typeface="Arimo"/>
              </a:rPr>
              <a:t> function was utilized to further enhance prediction accuracy by incorporating additional features. Rigorous rolling cross-validation was conducted to ensure model robustness.</a:t>
            </a:r>
            <a:endParaRPr b="0" i="0" sz="1350" u="none" cap="none" strike="noStrike"/>
          </a:p>
        </p:txBody>
      </p:sp>
      <p:pic>
        <p:nvPicPr>
          <p:cNvPr descr="preencoded.png" id="182" name="Google Shape;182;p26"/>
          <p:cNvPicPr preferRelativeResize="0"/>
          <p:nvPr/>
        </p:nvPicPr>
        <p:blipFill rotWithShape="1">
          <a:blip r:embed="rId3">
            <a:alphaModFix/>
          </a:blip>
          <a:srcRect b="0" l="0" r="0" t="0"/>
          <a:stretch/>
        </p:blipFill>
        <p:spPr>
          <a:xfrm>
            <a:off x="7494865" y="1407319"/>
            <a:ext cx="6383774" cy="6383774"/>
          </a:xfrm>
          <a:prstGeom prst="rect">
            <a:avLst/>
          </a:prstGeom>
          <a:noFill/>
          <a:ln>
            <a:noFill/>
          </a:ln>
        </p:spPr>
      </p:pic>
      <p:sp>
        <p:nvSpPr>
          <p:cNvPr id="183" name="Google Shape;183;p26"/>
          <p:cNvSpPr/>
          <p:nvPr/>
        </p:nvSpPr>
        <p:spPr>
          <a:xfrm>
            <a:off x="12014650" y="7782725"/>
            <a:ext cx="2512500" cy="352500"/>
          </a:xfrm>
          <a:prstGeom prst="rect">
            <a:avLst/>
          </a:prstGeom>
          <a:solidFill>
            <a:srgbClr val="BFBFD8"/>
          </a:solidFill>
          <a:ln cap="flat" cmpd="sng" w="9525">
            <a:solidFill>
              <a:srgbClr val="BFBFD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descr="preencoded.png" id="189" name="Google Shape;189;p27"/>
          <p:cNvPicPr preferRelativeResize="0"/>
          <p:nvPr/>
        </p:nvPicPr>
        <p:blipFill rotWithShape="1">
          <a:blip r:embed="rId3">
            <a:alphaModFix/>
          </a:blip>
          <a:srcRect b="0" l="0" r="0" t="0"/>
          <a:stretch/>
        </p:blipFill>
        <p:spPr>
          <a:xfrm>
            <a:off x="793790" y="2517696"/>
            <a:ext cx="6244709" cy="2627114"/>
          </a:xfrm>
          <a:prstGeom prst="rect">
            <a:avLst/>
          </a:prstGeom>
          <a:noFill/>
          <a:ln>
            <a:noFill/>
          </a:ln>
        </p:spPr>
      </p:pic>
      <p:sp>
        <p:nvSpPr>
          <p:cNvPr id="190" name="Google Shape;190;p27"/>
          <p:cNvSpPr/>
          <p:nvPr/>
        </p:nvSpPr>
        <p:spPr>
          <a:xfrm>
            <a:off x="793790" y="5399961"/>
            <a:ext cx="6244709"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SzPts val="1750"/>
              <a:buFont typeface="Arial"/>
              <a:buNone/>
            </a:pPr>
            <a:r>
              <a:t/>
            </a:r>
            <a:endParaRPr b="0" i="0" sz="1750" u="none" cap="none" strike="noStrike"/>
          </a:p>
        </p:txBody>
      </p:sp>
      <p:sp>
        <p:nvSpPr>
          <p:cNvPr id="191" name="Google Shape;191;p27"/>
          <p:cNvSpPr/>
          <p:nvPr/>
        </p:nvSpPr>
        <p:spPr>
          <a:xfrm>
            <a:off x="7599521" y="3476863"/>
            <a:ext cx="5670590"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31971"/>
              </a:buClr>
              <a:buSzPts val="4450"/>
              <a:buFont typeface="Outfit"/>
              <a:buNone/>
            </a:pPr>
            <a:r>
              <a:rPr b="1" lang="en-US" sz="4450">
                <a:solidFill>
                  <a:srgbClr val="231971"/>
                </a:solidFill>
                <a:latin typeface="Outfit"/>
                <a:ea typeface="Outfit"/>
                <a:cs typeface="Outfit"/>
                <a:sym typeface="Outfit"/>
              </a:rPr>
              <a:t>Prophet</a:t>
            </a:r>
            <a:endParaRPr b="0" i="0" sz="4450" u="none" cap="none" strike="noStrike"/>
          </a:p>
        </p:txBody>
      </p:sp>
      <p:sp>
        <p:nvSpPr>
          <p:cNvPr id="192" name="Google Shape;192;p27"/>
          <p:cNvSpPr/>
          <p:nvPr/>
        </p:nvSpPr>
        <p:spPr>
          <a:xfrm>
            <a:off x="7599521" y="4412456"/>
            <a:ext cx="6244709"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A2742"/>
              </a:buClr>
              <a:buSzPts val="1750"/>
              <a:buFont typeface="Arimo"/>
              <a:buNone/>
            </a:pPr>
            <a:r>
              <a:rPr b="0" i="0" lang="en-US" sz="1750" u="none" cap="none" strike="noStrike">
                <a:solidFill>
                  <a:srgbClr val="2A2742"/>
                </a:solidFill>
                <a:latin typeface="Arimo"/>
                <a:ea typeface="Arimo"/>
                <a:cs typeface="Arimo"/>
                <a:sym typeface="Arimo"/>
              </a:rPr>
              <a:t>Where magic happens!</a:t>
            </a:r>
            <a:endParaRPr b="0" i="0" sz="1750" u="none" cap="none" strike="noStrike"/>
          </a:p>
        </p:txBody>
      </p:sp>
      <p:sp>
        <p:nvSpPr>
          <p:cNvPr id="193" name="Google Shape;193;p27"/>
          <p:cNvSpPr/>
          <p:nvPr/>
        </p:nvSpPr>
        <p:spPr>
          <a:xfrm>
            <a:off x="12291750" y="7230225"/>
            <a:ext cx="2235300" cy="905100"/>
          </a:xfrm>
          <a:prstGeom prst="rect">
            <a:avLst/>
          </a:prstGeom>
          <a:solidFill>
            <a:srgbClr val="BFBFD8"/>
          </a:solidFill>
          <a:ln cap="flat" cmpd="sng" w="9525">
            <a:solidFill>
              <a:srgbClr val="BFBFD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